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8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4CD185-5D36-415B-84F3-52E7157FD87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ADAB8C-C46C-485F-85D9-A94C65E116B5}">
      <dgm:prSet custT="1"/>
      <dgm:spPr/>
      <dgm:t>
        <a:bodyPr/>
        <a:lstStyle/>
        <a:p>
          <a:r>
            <a:rPr lang="ru-RU" sz="2000"/>
            <a:t>Метод или путь исследования представляет собой способ достижения определенной цели, совокупность приемов и операций практического или теоретического освоения действительности.</a:t>
          </a:r>
          <a:endParaRPr lang="en-US" sz="2000"/>
        </a:p>
      </dgm:t>
    </dgm:pt>
    <dgm:pt modelId="{09DE1862-1766-442E-BFFF-9CAC7BDB0A19}" type="parTrans" cxnId="{4D485173-C312-46F1-88DE-189CF2263E2B}">
      <dgm:prSet/>
      <dgm:spPr/>
      <dgm:t>
        <a:bodyPr/>
        <a:lstStyle/>
        <a:p>
          <a:endParaRPr lang="en-US" sz="2000"/>
        </a:p>
      </dgm:t>
    </dgm:pt>
    <dgm:pt modelId="{EB857820-4B77-467B-85C0-7BEF68844062}" type="sibTrans" cxnId="{4D485173-C312-46F1-88DE-189CF2263E2B}">
      <dgm:prSet/>
      <dgm:spPr/>
      <dgm:t>
        <a:bodyPr/>
        <a:lstStyle/>
        <a:p>
          <a:endParaRPr lang="en-US" sz="2000"/>
        </a:p>
      </dgm:t>
    </dgm:pt>
    <dgm:pt modelId="{0209D8C6-595B-4E5A-A1D7-751887405DFC}">
      <dgm:prSet custT="1"/>
      <dgm:spPr/>
      <dgm:t>
        <a:bodyPr/>
        <a:lstStyle/>
        <a:p>
          <a:r>
            <a:rPr lang="ru-RU" sz="2000"/>
            <a:t>В области науки метод есть путь познания, который исследователь прокладывает к своему предмету. Таким образом, метод научного исследования — это способ познания объективной действительности.</a:t>
          </a:r>
          <a:endParaRPr lang="en-US" sz="2000"/>
        </a:p>
      </dgm:t>
    </dgm:pt>
    <dgm:pt modelId="{8835325F-3CFD-4741-A6AD-32328629606F}" type="parTrans" cxnId="{0878B33F-3BDD-422C-8257-29FBA7E40216}">
      <dgm:prSet/>
      <dgm:spPr/>
      <dgm:t>
        <a:bodyPr/>
        <a:lstStyle/>
        <a:p>
          <a:endParaRPr lang="en-US" sz="2000"/>
        </a:p>
      </dgm:t>
    </dgm:pt>
    <dgm:pt modelId="{59C18912-F16F-4F09-914F-CA383D8DDB4E}" type="sibTrans" cxnId="{0878B33F-3BDD-422C-8257-29FBA7E40216}">
      <dgm:prSet/>
      <dgm:spPr/>
      <dgm:t>
        <a:bodyPr/>
        <a:lstStyle/>
        <a:p>
          <a:endParaRPr lang="en-US" sz="2000"/>
        </a:p>
      </dgm:t>
    </dgm:pt>
    <dgm:pt modelId="{5EC59C4C-47B6-486E-B08F-2366BB847919}">
      <dgm:prSet custT="1"/>
      <dgm:spPr/>
      <dgm:t>
        <a:bodyPr/>
        <a:lstStyle/>
        <a:p>
          <a:r>
            <a:rPr lang="ru-RU" sz="2000"/>
            <a:t>К методам эмпирического уровня относят наблюдение, описание, сравнение, счет, измерение, анкетный опрос, собеседование, тестирование, эксперимент, моделирование и т.д.</a:t>
          </a:r>
          <a:endParaRPr lang="en-US" sz="2000"/>
        </a:p>
      </dgm:t>
    </dgm:pt>
    <dgm:pt modelId="{5F4A5B9F-57DD-42E6-BC75-AB77EF1ED70E}" type="parTrans" cxnId="{6ABA824E-4924-4CE2-A648-00F200D1E978}">
      <dgm:prSet/>
      <dgm:spPr/>
      <dgm:t>
        <a:bodyPr/>
        <a:lstStyle/>
        <a:p>
          <a:endParaRPr lang="en-US" sz="2000"/>
        </a:p>
      </dgm:t>
    </dgm:pt>
    <dgm:pt modelId="{5C9ACCE7-FB47-4F6F-874D-C73D604F320E}" type="sibTrans" cxnId="{6ABA824E-4924-4CE2-A648-00F200D1E978}">
      <dgm:prSet/>
      <dgm:spPr/>
      <dgm:t>
        <a:bodyPr/>
        <a:lstStyle/>
        <a:p>
          <a:endParaRPr lang="en-US" sz="2000"/>
        </a:p>
      </dgm:t>
    </dgm:pt>
    <dgm:pt modelId="{63BD7228-161B-40C9-A0C4-EC6C2FBDA99A}">
      <dgm:prSet custT="1"/>
      <dgm:spPr/>
      <dgm:t>
        <a:bodyPr/>
        <a:lstStyle/>
        <a:p>
          <a:r>
            <a:rPr lang="ru-RU" sz="2000"/>
            <a:t>К методам теоретического уровня причисляют аксиоматический, гипотетический (гипотетико-дедуктивный), формализацию, абстрагирование, общелогические методы (анализ, синтез, индукцию, дедукцию, аналогию) и другие.</a:t>
          </a:r>
          <a:endParaRPr lang="en-US" sz="2000"/>
        </a:p>
      </dgm:t>
    </dgm:pt>
    <dgm:pt modelId="{79FADA4C-CC94-4A88-8D22-63F8FDECCE5E}" type="parTrans" cxnId="{76686467-80B0-4175-AE2D-8FF0E55441CB}">
      <dgm:prSet/>
      <dgm:spPr/>
      <dgm:t>
        <a:bodyPr/>
        <a:lstStyle/>
        <a:p>
          <a:endParaRPr lang="en-US" sz="2000"/>
        </a:p>
      </dgm:t>
    </dgm:pt>
    <dgm:pt modelId="{F611921F-FC87-49C7-99D1-86A7CB8916F4}" type="sibTrans" cxnId="{76686467-80B0-4175-AE2D-8FF0E55441CB}">
      <dgm:prSet/>
      <dgm:spPr/>
      <dgm:t>
        <a:bodyPr/>
        <a:lstStyle/>
        <a:p>
          <a:endParaRPr lang="en-US" sz="2000"/>
        </a:p>
      </dgm:t>
    </dgm:pt>
    <dgm:pt modelId="{D74CE641-1900-4D0F-846A-4108110647D0}" type="pres">
      <dgm:prSet presAssocID="{8F4CD185-5D36-415B-84F3-52E7157FD87B}" presName="vert0" presStyleCnt="0">
        <dgm:presLayoutVars>
          <dgm:dir/>
          <dgm:animOne val="branch"/>
          <dgm:animLvl val="lvl"/>
        </dgm:presLayoutVars>
      </dgm:prSet>
      <dgm:spPr/>
    </dgm:pt>
    <dgm:pt modelId="{9BD59AE4-A61D-42C0-8618-2CCD199215EB}" type="pres">
      <dgm:prSet presAssocID="{C6ADAB8C-C46C-485F-85D9-A94C65E116B5}" presName="thickLine" presStyleLbl="alignNode1" presStyleIdx="0" presStyleCnt="4"/>
      <dgm:spPr/>
    </dgm:pt>
    <dgm:pt modelId="{ED3CB297-1C16-4D6E-B197-33ADDEA65220}" type="pres">
      <dgm:prSet presAssocID="{C6ADAB8C-C46C-485F-85D9-A94C65E116B5}" presName="horz1" presStyleCnt="0"/>
      <dgm:spPr/>
    </dgm:pt>
    <dgm:pt modelId="{822D2B87-7833-44DF-B858-959914B04D15}" type="pres">
      <dgm:prSet presAssocID="{C6ADAB8C-C46C-485F-85D9-A94C65E116B5}" presName="tx1" presStyleLbl="revTx" presStyleIdx="0" presStyleCnt="4"/>
      <dgm:spPr/>
    </dgm:pt>
    <dgm:pt modelId="{74DB6B21-8935-4F04-9D60-3FD72B67D865}" type="pres">
      <dgm:prSet presAssocID="{C6ADAB8C-C46C-485F-85D9-A94C65E116B5}" presName="vert1" presStyleCnt="0"/>
      <dgm:spPr/>
    </dgm:pt>
    <dgm:pt modelId="{134AE634-7677-4E93-8300-1C27C605FCBC}" type="pres">
      <dgm:prSet presAssocID="{0209D8C6-595B-4E5A-A1D7-751887405DFC}" presName="thickLine" presStyleLbl="alignNode1" presStyleIdx="1" presStyleCnt="4"/>
      <dgm:spPr/>
    </dgm:pt>
    <dgm:pt modelId="{DED4D270-070D-4BE6-BDD1-938DBAA3F973}" type="pres">
      <dgm:prSet presAssocID="{0209D8C6-595B-4E5A-A1D7-751887405DFC}" presName="horz1" presStyleCnt="0"/>
      <dgm:spPr/>
    </dgm:pt>
    <dgm:pt modelId="{E9C518FD-CCBE-4337-A15B-8E5232EAAA14}" type="pres">
      <dgm:prSet presAssocID="{0209D8C6-595B-4E5A-A1D7-751887405DFC}" presName="tx1" presStyleLbl="revTx" presStyleIdx="1" presStyleCnt="4"/>
      <dgm:spPr/>
    </dgm:pt>
    <dgm:pt modelId="{D0E2C399-9898-405B-9F57-1989550BE6E8}" type="pres">
      <dgm:prSet presAssocID="{0209D8C6-595B-4E5A-A1D7-751887405DFC}" presName="vert1" presStyleCnt="0"/>
      <dgm:spPr/>
    </dgm:pt>
    <dgm:pt modelId="{11574BA6-9EDF-43B4-AAA9-7B88BC48F296}" type="pres">
      <dgm:prSet presAssocID="{5EC59C4C-47B6-486E-B08F-2366BB847919}" presName="thickLine" presStyleLbl="alignNode1" presStyleIdx="2" presStyleCnt="4"/>
      <dgm:spPr/>
    </dgm:pt>
    <dgm:pt modelId="{B0EA0C57-BE1C-43B4-8042-F5171A1B3578}" type="pres">
      <dgm:prSet presAssocID="{5EC59C4C-47B6-486E-B08F-2366BB847919}" presName="horz1" presStyleCnt="0"/>
      <dgm:spPr/>
    </dgm:pt>
    <dgm:pt modelId="{480F1ABF-AD57-4299-A770-20E6CB79615C}" type="pres">
      <dgm:prSet presAssocID="{5EC59C4C-47B6-486E-B08F-2366BB847919}" presName="tx1" presStyleLbl="revTx" presStyleIdx="2" presStyleCnt="4"/>
      <dgm:spPr/>
    </dgm:pt>
    <dgm:pt modelId="{FFEF7AF1-ECFE-45FE-96AE-E49126F47BD0}" type="pres">
      <dgm:prSet presAssocID="{5EC59C4C-47B6-486E-B08F-2366BB847919}" presName="vert1" presStyleCnt="0"/>
      <dgm:spPr/>
    </dgm:pt>
    <dgm:pt modelId="{72A875AD-09D5-4A79-9A81-A4A620001211}" type="pres">
      <dgm:prSet presAssocID="{63BD7228-161B-40C9-A0C4-EC6C2FBDA99A}" presName="thickLine" presStyleLbl="alignNode1" presStyleIdx="3" presStyleCnt="4"/>
      <dgm:spPr/>
    </dgm:pt>
    <dgm:pt modelId="{D4873B5B-400E-423B-822A-A2A28911D010}" type="pres">
      <dgm:prSet presAssocID="{63BD7228-161B-40C9-A0C4-EC6C2FBDA99A}" presName="horz1" presStyleCnt="0"/>
      <dgm:spPr/>
    </dgm:pt>
    <dgm:pt modelId="{C39E45B2-5814-4EA5-8B09-138077DBA25F}" type="pres">
      <dgm:prSet presAssocID="{63BD7228-161B-40C9-A0C4-EC6C2FBDA99A}" presName="tx1" presStyleLbl="revTx" presStyleIdx="3" presStyleCnt="4"/>
      <dgm:spPr/>
    </dgm:pt>
    <dgm:pt modelId="{C7D6EE0F-92D5-428C-AC7F-44DFC8FA7B65}" type="pres">
      <dgm:prSet presAssocID="{63BD7228-161B-40C9-A0C4-EC6C2FBDA99A}" presName="vert1" presStyleCnt="0"/>
      <dgm:spPr/>
    </dgm:pt>
  </dgm:ptLst>
  <dgm:cxnLst>
    <dgm:cxn modelId="{A810E40F-EEFC-4211-8FCA-F47BC44E06A1}" type="presOf" srcId="{8F4CD185-5D36-415B-84F3-52E7157FD87B}" destId="{D74CE641-1900-4D0F-846A-4108110647D0}" srcOrd="0" destOrd="0" presId="urn:microsoft.com/office/officeart/2008/layout/LinedList"/>
    <dgm:cxn modelId="{BA11482E-D8E0-4D1E-98BF-3DA24BB10785}" type="presOf" srcId="{0209D8C6-595B-4E5A-A1D7-751887405DFC}" destId="{E9C518FD-CCBE-4337-A15B-8E5232EAAA14}" srcOrd="0" destOrd="0" presId="urn:microsoft.com/office/officeart/2008/layout/LinedList"/>
    <dgm:cxn modelId="{0878B33F-3BDD-422C-8257-29FBA7E40216}" srcId="{8F4CD185-5D36-415B-84F3-52E7157FD87B}" destId="{0209D8C6-595B-4E5A-A1D7-751887405DFC}" srcOrd="1" destOrd="0" parTransId="{8835325F-3CFD-4741-A6AD-32328629606F}" sibTransId="{59C18912-F16F-4F09-914F-CA383D8DDB4E}"/>
    <dgm:cxn modelId="{76686467-80B0-4175-AE2D-8FF0E55441CB}" srcId="{8F4CD185-5D36-415B-84F3-52E7157FD87B}" destId="{63BD7228-161B-40C9-A0C4-EC6C2FBDA99A}" srcOrd="3" destOrd="0" parTransId="{79FADA4C-CC94-4A88-8D22-63F8FDECCE5E}" sibTransId="{F611921F-FC87-49C7-99D1-86A7CB8916F4}"/>
    <dgm:cxn modelId="{6ABA824E-4924-4CE2-A648-00F200D1E978}" srcId="{8F4CD185-5D36-415B-84F3-52E7157FD87B}" destId="{5EC59C4C-47B6-486E-B08F-2366BB847919}" srcOrd="2" destOrd="0" parTransId="{5F4A5B9F-57DD-42E6-BC75-AB77EF1ED70E}" sibTransId="{5C9ACCE7-FB47-4F6F-874D-C73D604F320E}"/>
    <dgm:cxn modelId="{4D485173-C312-46F1-88DE-189CF2263E2B}" srcId="{8F4CD185-5D36-415B-84F3-52E7157FD87B}" destId="{C6ADAB8C-C46C-485F-85D9-A94C65E116B5}" srcOrd="0" destOrd="0" parTransId="{09DE1862-1766-442E-BFFF-9CAC7BDB0A19}" sibTransId="{EB857820-4B77-467B-85C0-7BEF68844062}"/>
    <dgm:cxn modelId="{91D2E7B9-7F2A-4C3F-AF98-995BCB8E7BBF}" type="presOf" srcId="{C6ADAB8C-C46C-485F-85D9-A94C65E116B5}" destId="{822D2B87-7833-44DF-B858-959914B04D15}" srcOrd="0" destOrd="0" presId="urn:microsoft.com/office/officeart/2008/layout/LinedList"/>
    <dgm:cxn modelId="{04697CD2-E3A0-4089-A9C6-A9CAB65AB9B7}" type="presOf" srcId="{5EC59C4C-47B6-486E-B08F-2366BB847919}" destId="{480F1ABF-AD57-4299-A770-20E6CB79615C}" srcOrd="0" destOrd="0" presId="urn:microsoft.com/office/officeart/2008/layout/LinedList"/>
    <dgm:cxn modelId="{44094DDC-32DC-4FEE-AE06-F2C448307EC7}" type="presOf" srcId="{63BD7228-161B-40C9-A0C4-EC6C2FBDA99A}" destId="{C39E45B2-5814-4EA5-8B09-138077DBA25F}" srcOrd="0" destOrd="0" presId="urn:microsoft.com/office/officeart/2008/layout/LinedList"/>
    <dgm:cxn modelId="{2319571F-022F-4249-87DF-6236697DF9F7}" type="presParOf" srcId="{D74CE641-1900-4D0F-846A-4108110647D0}" destId="{9BD59AE4-A61D-42C0-8618-2CCD199215EB}" srcOrd="0" destOrd="0" presId="urn:microsoft.com/office/officeart/2008/layout/LinedList"/>
    <dgm:cxn modelId="{2B90B1BD-5F2E-474C-B836-A14258AB85A0}" type="presParOf" srcId="{D74CE641-1900-4D0F-846A-4108110647D0}" destId="{ED3CB297-1C16-4D6E-B197-33ADDEA65220}" srcOrd="1" destOrd="0" presId="urn:microsoft.com/office/officeart/2008/layout/LinedList"/>
    <dgm:cxn modelId="{E58F1C96-76A6-4377-B3DF-8D3D58B1B9C2}" type="presParOf" srcId="{ED3CB297-1C16-4D6E-B197-33ADDEA65220}" destId="{822D2B87-7833-44DF-B858-959914B04D15}" srcOrd="0" destOrd="0" presId="urn:microsoft.com/office/officeart/2008/layout/LinedList"/>
    <dgm:cxn modelId="{002482C1-FED7-46FA-B625-78E27933B9C3}" type="presParOf" srcId="{ED3CB297-1C16-4D6E-B197-33ADDEA65220}" destId="{74DB6B21-8935-4F04-9D60-3FD72B67D865}" srcOrd="1" destOrd="0" presId="urn:microsoft.com/office/officeart/2008/layout/LinedList"/>
    <dgm:cxn modelId="{52B716E0-2A02-4684-94B9-DFFA38DFCF97}" type="presParOf" srcId="{D74CE641-1900-4D0F-846A-4108110647D0}" destId="{134AE634-7677-4E93-8300-1C27C605FCBC}" srcOrd="2" destOrd="0" presId="urn:microsoft.com/office/officeart/2008/layout/LinedList"/>
    <dgm:cxn modelId="{4A127846-6765-4B7A-8AE9-EC49D17E0AF4}" type="presParOf" srcId="{D74CE641-1900-4D0F-846A-4108110647D0}" destId="{DED4D270-070D-4BE6-BDD1-938DBAA3F973}" srcOrd="3" destOrd="0" presId="urn:microsoft.com/office/officeart/2008/layout/LinedList"/>
    <dgm:cxn modelId="{86ED5AF7-8D75-460A-B84B-F95E7591FDF8}" type="presParOf" srcId="{DED4D270-070D-4BE6-BDD1-938DBAA3F973}" destId="{E9C518FD-CCBE-4337-A15B-8E5232EAAA14}" srcOrd="0" destOrd="0" presId="urn:microsoft.com/office/officeart/2008/layout/LinedList"/>
    <dgm:cxn modelId="{05E35769-1463-44C8-9855-CE5923AE18EA}" type="presParOf" srcId="{DED4D270-070D-4BE6-BDD1-938DBAA3F973}" destId="{D0E2C399-9898-405B-9F57-1989550BE6E8}" srcOrd="1" destOrd="0" presId="urn:microsoft.com/office/officeart/2008/layout/LinedList"/>
    <dgm:cxn modelId="{C20EE680-73E1-418D-940B-1F8777C616A3}" type="presParOf" srcId="{D74CE641-1900-4D0F-846A-4108110647D0}" destId="{11574BA6-9EDF-43B4-AAA9-7B88BC48F296}" srcOrd="4" destOrd="0" presId="urn:microsoft.com/office/officeart/2008/layout/LinedList"/>
    <dgm:cxn modelId="{7CDB1CD6-5C22-4B6E-8755-B5618DBAAC36}" type="presParOf" srcId="{D74CE641-1900-4D0F-846A-4108110647D0}" destId="{B0EA0C57-BE1C-43B4-8042-F5171A1B3578}" srcOrd="5" destOrd="0" presId="urn:microsoft.com/office/officeart/2008/layout/LinedList"/>
    <dgm:cxn modelId="{39A90500-1934-462E-8535-CB084C8BEB98}" type="presParOf" srcId="{B0EA0C57-BE1C-43B4-8042-F5171A1B3578}" destId="{480F1ABF-AD57-4299-A770-20E6CB79615C}" srcOrd="0" destOrd="0" presId="urn:microsoft.com/office/officeart/2008/layout/LinedList"/>
    <dgm:cxn modelId="{2B7B0398-38C1-45B7-93E4-B27A79938F46}" type="presParOf" srcId="{B0EA0C57-BE1C-43B4-8042-F5171A1B3578}" destId="{FFEF7AF1-ECFE-45FE-96AE-E49126F47BD0}" srcOrd="1" destOrd="0" presId="urn:microsoft.com/office/officeart/2008/layout/LinedList"/>
    <dgm:cxn modelId="{D8DFD0B6-ACCA-4A2B-8FD8-BA6D80636A47}" type="presParOf" srcId="{D74CE641-1900-4D0F-846A-4108110647D0}" destId="{72A875AD-09D5-4A79-9A81-A4A620001211}" srcOrd="6" destOrd="0" presId="urn:microsoft.com/office/officeart/2008/layout/LinedList"/>
    <dgm:cxn modelId="{8B04D773-8599-4C8D-A718-E9CFB2972E16}" type="presParOf" srcId="{D74CE641-1900-4D0F-846A-4108110647D0}" destId="{D4873B5B-400E-423B-822A-A2A28911D010}" srcOrd="7" destOrd="0" presId="urn:microsoft.com/office/officeart/2008/layout/LinedList"/>
    <dgm:cxn modelId="{54CB12E9-6D94-4DE9-8EAD-6983E3F86503}" type="presParOf" srcId="{D4873B5B-400E-423B-822A-A2A28911D010}" destId="{C39E45B2-5814-4EA5-8B09-138077DBA25F}" srcOrd="0" destOrd="0" presId="urn:microsoft.com/office/officeart/2008/layout/LinedList"/>
    <dgm:cxn modelId="{15B94525-25DC-441B-A9B4-2137AE0E190C}" type="presParOf" srcId="{D4873B5B-400E-423B-822A-A2A28911D010}" destId="{C7D6EE0F-92D5-428C-AC7F-44DFC8FA7B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CCCA20-D65B-4196-97CD-18EB860E4B9A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F113214-5C51-4122-B188-ABDC6826CAB6}">
      <dgm:prSet custT="1"/>
      <dgm:spPr/>
      <dgm:t>
        <a:bodyPr/>
        <a:lstStyle/>
        <a:p>
          <a:r>
            <a:rPr lang="ru-RU" sz="1200" b="0" i="0" baseline="0" dirty="0"/>
            <a:t>проведение предварительного наблюдения над изучаемым объектом (явлением) с целью определения исходных данных (гипотез, выбора варьирующих факторов);</a:t>
          </a:r>
          <a:endParaRPr lang="en-US" sz="1200" dirty="0"/>
        </a:p>
      </dgm:t>
    </dgm:pt>
    <dgm:pt modelId="{B484765D-53A1-40E4-846F-1FD9EF614531}" type="parTrans" cxnId="{E431730E-37E8-4E29-9FEC-0CC46A3E72DC}">
      <dgm:prSet/>
      <dgm:spPr/>
      <dgm:t>
        <a:bodyPr/>
        <a:lstStyle/>
        <a:p>
          <a:endParaRPr lang="en-US" sz="1200"/>
        </a:p>
      </dgm:t>
    </dgm:pt>
    <dgm:pt modelId="{35FCA022-B9E8-403B-A48E-E643AF0F11B0}" type="sibTrans" cxnId="{E431730E-37E8-4E29-9FEC-0CC46A3E72DC}">
      <dgm:prSet/>
      <dgm:spPr/>
      <dgm:t>
        <a:bodyPr/>
        <a:lstStyle/>
        <a:p>
          <a:endParaRPr lang="en-US" sz="1200"/>
        </a:p>
      </dgm:t>
    </dgm:pt>
    <dgm:pt modelId="{53DE9A78-90A7-442D-AF00-AECED0EA0A71}">
      <dgm:prSet custT="1"/>
      <dgm:spPr/>
      <dgm:t>
        <a:bodyPr/>
        <a:lstStyle/>
        <a:p>
          <a:r>
            <a:rPr lang="ru-RU" sz="1200" b="0" i="0" baseline="0" dirty="0"/>
            <a:t>создание условий, в которых возможно проведение эксперимента (подбор объектов для экспериментального воздействия, устранение влияния случайных факторов);</a:t>
          </a:r>
          <a:endParaRPr lang="en-US" sz="1200" dirty="0"/>
        </a:p>
      </dgm:t>
    </dgm:pt>
    <dgm:pt modelId="{56EB80A9-E0CA-447A-8EE8-092EF4D71AE2}" type="parTrans" cxnId="{56329EB8-3A6C-470C-BF25-70FC35BBDAF2}">
      <dgm:prSet/>
      <dgm:spPr/>
      <dgm:t>
        <a:bodyPr/>
        <a:lstStyle/>
        <a:p>
          <a:endParaRPr lang="en-US" sz="1200"/>
        </a:p>
      </dgm:t>
    </dgm:pt>
    <dgm:pt modelId="{72A713ED-4889-4091-BEED-EC6895FD7514}" type="sibTrans" cxnId="{56329EB8-3A6C-470C-BF25-70FC35BBDAF2}">
      <dgm:prSet/>
      <dgm:spPr/>
      <dgm:t>
        <a:bodyPr/>
        <a:lstStyle/>
        <a:p>
          <a:endParaRPr lang="en-US" sz="1200"/>
        </a:p>
      </dgm:t>
    </dgm:pt>
    <dgm:pt modelId="{0C585096-6B11-4DE7-B89B-88D2D1AAB14D}">
      <dgm:prSet custT="1"/>
      <dgm:spPr/>
      <dgm:t>
        <a:bodyPr/>
        <a:lstStyle/>
        <a:p>
          <a:r>
            <a:rPr lang="ru-RU" sz="1200" b="0" i="0" baseline="0" dirty="0"/>
            <a:t>определение пределов измерений;</a:t>
          </a:r>
          <a:endParaRPr lang="en-US" sz="1200" dirty="0"/>
        </a:p>
      </dgm:t>
    </dgm:pt>
    <dgm:pt modelId="{CB675B6E-E5E7-47D3-AE7B-7EAE7538663A}" type="parTrans" cxnId="{F30B3A33-7154-4D5D-BD25-165197A9B0BD}">
      <dgm:prSet/>
      <dgm:spPr/>
      <dgm:t>
        <a:bodyPr/>
        <a:lstStyle/>
        <a:p>
          <a:endParaRPr lang="en-US" sz="1200"/>
        </a:p>
      </dgm:t>
    </dgm:pt>
    <dgm:pt modelId="{B50C0524-A6A6-404E-9E11-1E2AB3A9B555}" type="sibTrans" cxnId="{F30B3A33-7154-4D5D-BD25-165197A9B0BD}">
      <dgm:prSet/>
      <dgm:spPr/>
      <dgm:t>
        <a:bodyPr/>
        <a:lstStyle/>
        <a:p>
          <a:endParaRPr lang="en-US" sz="1200"/>
        </a:p>
      </dgm:t>
    </dgm:pt>
    <dgm:pt modelId="{C8997477-8BE9-499A-9C81-F5075F566621}">
      <dgm:prSet custT="1"/>
      <dgm:spPr/>
      <dgm:t>
        <a:bodyPr/>
        <a:lstStyle/>
        <a:p>
          <a:r>
            <a:rPr lang="ru-RU" sz="1200" b="0" i="0" baseline="0" dirty="0"/>
            <a:t>систематическое наблюдение за ходом развития изучаемого явления и точные описания фактов;</a:t>
          </a:r>
          <a:endParaRPr lang="en-US" sz="1200" dirty="0"/>
        </a:p>
      </dgm:t>
    </dgm:pt>
    <dgm:pt modelId="{27F437B1-E460-4F75-9CF7-E3AEE3AB0063}" type="parTrans" cxnId="{B4BCC853-350E-47C0-8ED5-7117ED97B895}">
      <dgm:prSet/>
      <dgm:spPr/>
      <dgm:t>
        <a:bodyPr/>
        <a:lstStyle/>
        <a:p>
          <a:endParaRPr lang="en-US" sz="1200"/>
        </a:p>
      </dgm:t>
    </dgm:pt>
    <dgm:pt modelId="{0E087991-0FAB-49E9-9AAC-8C452EE044C5}" type="sibTrans" cxnId="{B4BCC853-350E-47C0-8ED5-7117ED97B895}">
      <dgm:prSet/>
      <dgm:spPr/>
      <dgm:t>
        <a:bodyPr/>
        <a:lstStyle/>
        <a:p>
          <a:endParaRPr lang="en-US" sz="1200"/>
        </a:p>
      </dgm:t>
    </dgm:pt>
    <dgm:pt modelId="{6D9B668D-DE44-45F0-84F4-B6B361B742C3}">
      <dgm:prSet custT="1"/>
      <dgm:spPr/>
      <dgm:t>
        <a:bodyPr/>
        <a:lstStyle/>
        <a:p>
          <a:r>
            <a:rPr lang="ru-RU" sz="1200" b="0" i="0" baseline="0" dirty="0"/>
            <a:t>проведение систематической регистрации измерений и оценок фактов различными средствами и способами;</a:t>
          </a:r>
          <a:endParaRPr lang="en-US" sz="1200" dirty="0"/>
        </a:p>
      </dgm:t>
    </dgm:pt>
    <dgm:pt modelId="{183A78C2-2634-40E5-A75A-29D4DF04A30E}" type="parTrans" cxnId="{1D065C60-4EAB-48D9-A7C1-8C04BF425337}">
      <dgm:prSet/>
      <dgm:spPr/>
      <dgm:t>
        <a:bodyPr/>
        <a:lstStyle/>
        <a:p>
          <a:endParaRPr lang="en-US" sz="1200"/>
        </a:p>
      </dgm:t>
    </dgm:pt>
    <dgm:pt modelId="{A01BC895-9F40-4016-B7A4-431B30EDE908}" type="sibTrans" cxnId="{1D065C60-4EAB-48D9-A7C1-8C04BF425337}">
      <dgm:prSet/>
      <dgm:spPr/>
      <dgm:t>
        <a:bodyPr/>
        <a:lstStyle/>
        <a:p>
          <a:endParaRPr lang="en-US" sz="1200"/>
        </a:p>
      </dgm:t>
    </dgm:pt>
    <dgm:pt modelId="{83C7A90D-D2C8-41C7-955E-8443658052B3}">
      <dgm:prSet custT="1"/>
      <dgm:spPr/>
      <dgm:t>
        <a:bodyPr/>
        <a:lstStyle/>
        <a:p>
          <a:r>
            <a:rPr lang="ru-RU" sz="1200" b="0" i="0" baseline="0" dirty="0"/>
            <a:t> создание повторяющихся ситуаций, изменение характера условий и перекрестные воздействия;</a:t>
          </a:r>
          <a:endParaRPr lang="en-US" sz="1200" dirty="0"/>
        </a:p>
      </dgm:t>
    </dgm:pt>
    <dgm:pt modelId="{002A4D66-B32E-4A17-AE85-75C1BFED9B90}" type="parTrans" cxnId="{502A3BA7-9114-45BC-BBDC-0AEB9C1FA9DC}">
      <dgm:prSet/>
      <dgm:spPr/>
      <dgm:t>
        <a:bodyPr/>
        <a:lstStyle/>
        <a:p>
          <a:endParaRPr lang="en-US" sz="1200"/>
        </a:p>
      </dgm:t>
    </dgm:pt>
    <dgm:pt modelId="{F79DB2C5-5F28-4DA4-8841-BFDE2CF0DE0B}" type="sibTrans" cxnId="{502A3BA7-9114-45BC-BBDC-0AEB9C1FA9DC}">
      <dgm:prSet/>
      <dgm:spPr/>
      <dgm:t>
        <a:bodyPr/>
        <a:lstStyle/>
        <a:p>
          <a:endParaRPr lang="en-US" sz="1200"/>
        </a:p>
      </dgm:t>
    </dgm:pt>
    <dgm:pt modelId="{99FCCD63-5E71-4F16-9904-A6CC11812834}">
      <dgm:prSet custT="1"/>
      <dgm:spPr/>
      <dgm:t>
        <a:bodyPr/>
        <a:lstStyle/>
        <a:p>
          <a:r>
            <a:rPr lang="ru-RU" sz="1200" b="0" i="0" baseline="0" dirty="0"/>
            <a:t>переход от эмпирического изучения к логическим обобщениям, к анализу и теоретической обработке полученного фактического материала.</a:t>
          </a:r>
          <a:endParaRPr lang="en-US" sz="1200" dirty="0"/>
        </a:p>
      </dgm:t>
    </dgm:pt>
    <dgm:pt modelId="{E2E423A5-060E-456B-B142-FBF4E7894158}" type="parTrans" cxnId="{8B4222F7-9DF1-42BD-83C7-ED3325D44B0E}">
      <dgm:prSet/>
      <dgm:spPr/>
      <dgm:t>
        <a:bodyPr/>
        <a:lstStyle/>
        <a:p>
          <a:endParaRPr lang="en-US" sz="1200"/>
        </a:p>
      </dgm:t>
    </dgm:pt>
    <dgm:pt modelId="{3CC08878-651A-4867-BEAC-22C3ABF351DD}" type="sibTrans" cxnId="{8B4222F7-9DF1-42BD-83C7-ED3325D44B0E}">
      <dgm:prSet/>
      <dgm:spPr/>
      <dgm:t>
        <a:bodyPr/>
        <a:lstStyle/>
        <a:p>
          <a:endParaRPr lang="en-US" sz="1200"/>
        </a:p>
      </dgm:t>
    </dgm:pt>
    <dgm:pt modelId="{6A67061A-1DCA-4651-9C9E-2560067C824B}" type="pres">
      <dgm:prSet presAssocID="{32CCCA20-D65B-4196-97CD-18EB860E4B9A}" presName="root" presStyleCnt="0">
        <dgm:presLayoutVars>
          <dgm:dir/>
          <dgm:resizeHandles val="exact"/>
        </dgm:presLayoutVars>
      </dgm:prSet>
      <dgm:spPr/>
    </dgm:pt>
    <dgm:pt modelId="{E7F6963C-1A19-4FFC-A340-A27A3C2D3E8E}" type="pres">
      <dgm:prSet presAssocID="{32CCCA20-D65B-4196-97CD-18EB860E4B9A}" presName="container" presStyleCnt="0">
        <dgm:presLayoutVars>
          <dgm:dir/>
          <dgm:resizeHandles val="exact"/>
        </dgm:presLayoutVars>
      </dgm:prSet>
      <dgm:spPr/>
    </dgm:pt>
    <dgm:pt modelId="{F9AB4679-9901-478B-816E-10C5128F84FC}" type="pres">
      <dgm:prSet presAssocID="{DF113214-5C51-4122-B188-ABDC6826CAB6}" presName="compNode" presStyleCnt="0"/>
      <dgm:spPr/>
    </dgm:pt>
    <dgm:pt modelId="{8CD7C86D-9868-465B-B12F-1A404B91EA59}" type="pres">
      <dgm:prSet presAssocID="{DF113214-5C51-4122-B188-ABDC6826CAB6}" presName="iconBgRect" presStyleLbl="bgShp" presStyleIdx="0" presStyleCnt="7"/>
      <dgm:spPr/>
    </dgm:pt>
    <dgm:pt modelId="{760C5843-0B90-40A9-8C38-C23514DD8B34}" type="pres">
      <dgm:prSet presAssocID="{DF113214-5C51-4122-B188-ABDC6826CAB6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1E97E271-41E2-4319-884B-EC6757BD7C75}" type="pres">
      <dgm:prSet presAssocID="{DF113214-5C51-4122-B188-ABDC6826CAB6}" presName="spaceRect" presStyleCnt="0"/>
      <dgm:spPr/>
    </dgm:pt>
    <dgm:pt modelId="{952F44A7-5DFD-4A8A-886C-1398192DC848}" type="pres">
      <dgm:prSet presAssocID="{DF113214-5C51-4122-B188-ABDC6826CAB6}" presName="textRect" presStyleLbl="revTx" presStyleIdx="0" presStyleCnt="7">
        <dgm:presLayoutVars>
          <dgm:chMax val="1"/>
          <dgm:chPref val="1"/>
        </dgm:presLayoutVars>
      </dgm:prSet>
      <dgm:spPr/>
    </dgm:pt>
    <dgm:pt modelId="{1AAB1852-A1FA-48BF-8467-2F3D38EFDA74}" type="pres">
      <dgm:prSet presAssocID="{35FCA022-B9E8-403B-A48E-E643AF0F11B0}" presName="sibTrans" presStyleLbl="sibTrans2D1" presStyleIdx="0" presStyleCnt="0"/>
      <dgm:spPr/>
    </dgm:pt>
    <dgm:pt modelId="{0B92E888-63D5-4998-9BB4-7C3DA085D5CE}" type="pres">
      <dgm:prSet presAssocID="{53DE9A78-90A7-442D-AF00-AECED0EA0A71}" presName="compNode" presStyleCnt="0"/>
      <dgm:spPr/>
    </dgm:pt>
    <dgm:pt modelId="{7A7540C4-E8B6-4BC1-9908-47C99E679A87}" type="pres">
      <dgm:prSet presAssocID="{53DE9A78-90A7-442D-AF00-AECED0EA0A71}" presName="iconBgRect" presStyleLbl="bgShp" presStyleIdx="1" presStyleCnt="7"/>
      <dgm:spPr/>
    </dgm:pt>
    <dgm:pt modelId="{90F0B5D1-6584-45BA-8548-257173121791}" type="pres">
      <dgm:prSet presAssocID="{53DE9A78-90A7-442D-AF00-AECED0EA0A7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кейт"/>
        </a:ext>
      </dgm:extLst>
    </dgm:pt>
    <dgm:pt modelId="{99DAF322-DD50-4134-8401-2F5EDEDB1D0A}" type="pres">
      <dgm:prSet presAssocID="{53DE9A78-90A7-442D-AF00-AECED0EA0A71}" presName="spaceRect" presStyleCnt="0"/>
      <dgm:spPr/>
    </dgm:pt>
    <dgm:pt modelId="{18785479-7D99-4B59-9EA3-334D4BF50F98}" type="pres">
      <dgm:prSet presAssocID="{53DE9A78-90A7-442D-AF00-AECED0EA0A71}" presName="textRect" presStyleLbl="revTx" presStyleIdx="1" presStyleCnt="7">
        <dgm:presLayoutVars>
          <dgm:chMax val="1"/>
          <dgm:chPref val="1"/>
        </dgm:presLayoutVars>
      </dgm:prSet>
      <dgm:spPr/>
    </dgm:pt>
    <dgm:pt modelId="{8EA6488C-0AD0-4634-8966-6F84E20E4635}" type="pres">
      <dgm:prSet presAssocID="{72A713ED-4889-4091-BEED-EC6895FD7514}" presName="sibTrans" presStyleLbl="sibTrans2D1" presStyleIdx="0" presStyleCnt="0"/>
      <dgm:spPr/>
    </dgm:pt>
    <dgm:pt modelId="{351DAFA4-3B94-47D2-AED9-B24F07EE6765}" type="pres">
      <dgm:prSet presAssocID="{0C585096-6B11-4DE7-B89B-88D2D1AAB14D}" presName="compNode" presStyleCnt="0"/>
      <dgm:spPr/>
    </dgm:pt>
    <dgm:pt modelId="{00BF303F-FFFB-4C7E-AB85-FC0DCD72719F}" type="pres">
      <dgm:prSet presAssocID="{0C585096-6B11-4DE7-B89B-88D2D1AAB14D}" presName="iconBgRect" presStyleLbl="bgShp" presStyleIdx="2" presStyleCnt="7"/>
      <dgm:spPr/>
    </dgm:pt>
    <dgm:pt modelId="{0A4942EB-0EAA-449E-89CE-515646BCD68E}" type="pres">
      <dgm:prSet presAssocID="{0C585096-6B11-4DE7-B89B-88D2D1AAB14D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Линейка"/>
        </a:ext>
      </dgm:extLst>
    </dgm:pt>
    <dgm:pt modelId="{58026D00-073B-4799-8284-32E9ECE734E2}" type="pres">
      <dgm:prSet presAssocID="{0C585096-6B11-4DE7-B89B-88D2D1AAB14D}" presName="spaceRect" presStyleCnt="0"/>
      <dgm:spPr/>
    </dgm:pt>
    <dgm:pt modelId="{92B02470-733B-40BA-90A2-18D67BAF734D}" type="pres">
      <dgm:prSet presAssocID="{0C585096-6B11-4DE7-B89B-88D2D1AAB14D}" presName="textRect" presStyleLbl="revTx" presStyleIdx="2" presStyleCnt="7">
        <dgm:presLayoutVars>
          <dgm:chMax val="1"/>
          <dgm:chPref val="1"/>
        </dgm:presLayoutVars>
      </dgm:prSet>
      <dgm:spPr/>
    </dgm:pt>
    <dgm:pt modelId="{177A0C15-01CE-4AD3-BDDB-8FB4C234D054}" type="pres">
      <dgm:prSet presAssocID="{B50C0524-A6A6-404E-9E11-1E2AB3A9B555}" presName="sibTrans" presStyleLbl="sibTrans2D1" presStyleIdx="0" presStyleCnt="0"/>
      <dgm:spPr/>
    </dgm:pt>
    <dgm:pt modelId="{48BADDA9-28ED-401F-A208-FA7AE778239C}" type="pres">
      <dgm:prSet presAssocID="{C8997477-8BE9-499A-9C81-F5075F566621}" presName="compNode" presStyleCnt="0"/>
      <dgm:spPr/>
    </dgm:pt>
    <dgm:pt modelId="{97386BA1-B2CF-4C97-84B4-A19D9FFE41A9}" type="pres">
      <dgm:prSet presAssocID="{C8997477-8BE9-499A-9C81-F5075F566621}" presName="iconBgRect" presStyleLbl="bgShp" presStyleIdx="3" presStyleCnt="7"/>
      <dgm:spPr/>
    </dgm:pt>
    <dgm:pt modelId="{F0B10190-8B40-4502-9E62-A37A9ABAF297}" type="pres">
      <dgm:prSet presAssocID="{C8997477-8BE9-499A-9C81-F5075F56662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Глаз"/>
        </a:ext>
      </dgm:extLst>
    </dgm:pt>
    <dgm:pt modelId="{6DF4BF3E-D782-4F30-81CD-8AF44FDF3646}" type="pres">
      <dgm:prSet presAssocID="{C8997477-8BE9-499A-9C81-F5075F566621}" presName="spaceRect" presStyleCnt="0"/>
      <dgm:spPr/>
    </dgm:pt>
    <dgm:pt modelId="{C2317375-8D4C-472E-9783-66706B0C5042}" type="pres">
      <dgm:prSet presAssocID="{C8997477-8BE9-499A-9C81-F5075F566621}" presName="textRect" presStyleLbl="revTx" presStyleIdx="3" presStyleCnt="7">
        <dgm:presLayoutVars>
          <dgm:chMax val="1"/>
          <dgm:chPref val="1"/>
        </dgm:presLayoutVars>
      </dgm:prSet>
      <dgm:spPr/>
    </dgm:pt>
    <dgm:pt modelId="{72C39330-DBC6-46FD-A5CF-8822CBE14663}" type="pres">
      <dgm:prSet presAssocID="{0E087991-0FAB-49E9-9AAC-8C452EE044C5}" presName="sibTrans" presStyleLbl="sibTrans2D1" presStyleIdx="0" presStyleCnt="0"/>
      <dgm:spPr/>
    </dgm:pt>
    <dgm:pt modelId="{3841C66A-917B-4626-804F-A86780132D75}" type="pres">
      <dgm:prSet presAssocID="{6D9B668D-DE44-45F0-84F4-B6B361B742C3}" presName="compNode" presStyleCnt="0"/>
      <dgm:spPr/>
    </dgm:pt>
    <dgm:pt modelId="{17571A02-3485-4FC2-8FE6-139342EBC644}" type="pres">
      <dgm:prSet presAssocID="{6D9B668D-DE44-45F0-84F4-B6B361B742C3}" presName="iconBgRect" presStyleLbl="bgShp" presStyleIdx="4" presStyleCnt="7"/>
      <dgm:spPr/>
    </dgm:pt>
    <dgm:pt modelId="{8BD1DC06-09F9-4E07-BEB0-8804AF34045D}" type="pres">
      <dgm:prSet presAssocID="{6D9B668D-DE44-45F0-84F4-B6B361B742C3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C7D8AA5B-E4E5-47F0-8B69-1C9F600E2189}" type="pres">
      <dgm:prSet presAssocID="{6D9B668D-DE44-45F0-84F4-B6B361B742C3}" presName="spaceRect" presStyleCnt="0"/>
      <dgm:spPr/>
    </dgm:pt>
    <dgm:pt modelId="{F54A21D4-59F2-40D6-BE20-F99D5928BC97}" type="pres">
      <dgm:prSet presAssocID="{6D9B668D-DE44-45F0-84F4-B6B361B742C3}" presName="textRect" presStyleLbl="revTx" presStyleIdx="4" presStyleCnt="7">
        <dgm:presLayoutVars>
          <dgm:chMax val="1"/>
          <dgm:chPref val="1"/>
        </dgm:presLayoutVars>
      </dgm:prSet>
      <dgm:spPr/>
    </dgm:pt>
    <dgm:pt modelId="{C2716468-BBD8-49FA-A36A-D4FBBD2C8035}" type="pres">
      <dgm:prSet presAssocID="{A01BC895-9F40-4016-B7A4-431B30EDE908}" presName="sibTrans" presStyleLbl="sibTrans2D1" presStyleIdx="0" presStyleCnt="0"/>
      <dgm:spPr/>
    </dgm:pt>
    <dgm:pt modelId="{7A8EBE54-F2BE-45F4-A434-ADA7D8DE46DB}" type="pres">
      <dgm:prSet presAssocID="{83C7A90D-D2C8-41C7-955E-8443658052B3}" presName="compNode" presStyleCnt="0"/>
      <dgm:spPr/>
    </dgm:pt>
    <dgm:pt modelId="{BD451AA5-AED3-45A8-9AB7-909FF4782B17}" type="pres">
      <dgm:prSet presAssocID="{83C7A90D-D2C8-41C7-955E-8443658052B3}" presName="iconBgRect" presStyleLbl="bgShp" presStyleIdx="5" presStyleCnt="7"/>
      <dgm:spPr/>
    </dgm:pt>
    <dgm:pt modelId="{98570062-E6F9-458E-B375-AE2B341BF57B}" type="pres">
      <dgm:prSet presAssocID="{83C7A90D-D2C8-41C7-955E-8443658052B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w Temperature"/>
        </a:ext>
      </dgm:extLst>
    </dgm:pt>
    <dgm:pt modelId="{C03C462B-91F3-4BC1-A3A9-97935560D7F4}" type="pres">
      <dgm:prSet presAssocID="{83C7A90D-D2C8-41C7-955E-8443658052B3}" presName="spaceRect" presStyleCnt="0"/>
      <dgm:spPr/>
    </dgm:pt>
    <dgm:pt modelId="{8F2220B1-11E9-479D-8792-DF87EBD1FAE4}" type="pres">
      <dgm:prSet presAssocID="{83C7A90D-D2C8-41C7-955E-8443658052B3}" presName="textRect" presStyleLbl="revTx" presStyleIdx="5" presStyleCnt="7">
        <dgm:presLayoutVars>
          <dgm:chMax val="1"/>
          <dgm:chPref val="1"/>
        </dgm:presLayoutVars>
      </dgm:prSet>
      <dgm:spPr/>
    </dgm:pt>
    <dgm:pt modelId="{3EBD27B7-AB17-4228-A5FE-8CBE53EDE6F8}" type="pres">
      <dgm:prSet presAssocID="{F79DB2C5-5F28-4DA4-8841-BFDE2CF0DE0B}" presName="sibTrans" presStyleLbl="sibTrans2D1" presStyleIdx="0" presStyleCnt="0"/>
      <dgm:spPr/>
    </dgm:pt>
    <dgm:pt modelId="{D008E1B1-90FD-403C-B32F-CC6D6D724D18}" type="pres">
      <dgm:prSet presAssocID="{99FCCD63-5E71-4F16-9904-A6CC11812834}" presName="compNode" presStyleCnt="0"/>
      <dgm:spPr/>
    </dgm:pt>
    <dgm:pt modelId="{BED02895-7451-4068-AF98-37FE9E53F49A}" type="pres">
      <dgm:prSet presAssocID="{99FCCD63-5E71-4F16-9904-A6CC11812834}" presName="iconBgRect" presStyleLbl="bgShp" presStyleIdx="6" presStyleCnt="7"/>
      <dgm:spPr/>
    </dgm:pt>
    <dgm:pt modelId="{9D0148B3-D95C-4ED7-B3AD-B15E2AE72443}" type="pres">
      <dgm:prSet presAssocID="{99FCCD63-5E71-4F16-9904-A6CC11812834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71F4FB59-3EBD-4E10-A170-D97E86634443}" type="pres">
      <dgm:prSet presAssocID="{99FCCD63-5E71-4F16-9904-A6CC11812834}" presName="spaceRect" presStyleCnt="0"/>
      <dgm:spPr/>
    </dgm:pt>
    <dgm:pt modelId="{EC9189EA-2DDE-47ED-ABA9-15AF1F8C9877}" type="pres">
      <dgm:prSet presAssocID="{99FCCD63-5E71-4F16-9904-A6CC11812834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E431730E-37E8-4E29-9FEC-0CC46A3E72DC}" srcId="{32CCCA20-D65B-4196-97CD-18EB860E4B9A}" destId="{DF113214-5C51-4122-B188-ABDC6826CAB6}" srcOrd="0" destOrd="0" parTransId="{B484765D-53A1-40E4-846F-1FD9EF614531}" sibTransId="{35FCA022-B9E8-403B-A48E-E643AF0F11B0}"/>
    <dgm:cxn modelId="{F30B3A33-7154-4D5D-BD25-165197A9B0BD}" srcId="{32CCCA20-D65B-4196-97CD-18EB860E4B9A}" destId="{0C585096-6B11-4DE7-B89B-88D2D1AAB14D}" srcOrd="2" destOrd="0" parTransId="{CB675B6E-E5E7-47D3-AE7B-7EAE7538663A}" sibTransId="{B50C0524-A6A6-404E-9E11-1E2AB3A9B555}"/>
    <dgm:cxn modelId="{1D065C60-4EAB-48D9-A7C1-8C04BF425337}" srcId="{32CCCA20-D65B-4196-97CD-18EB860E4B9A}" destId="{6D9B668D-DE44-45F0-84F4-B6B361B742C3}" srcOrd="4" destOrd="0" parTransId="{183A78C2-2634-40E5-A75A-29D4DF04A30E}" sibTransId="{A01BC895-9F40-4016-B7A4-431B30EDE908}"/>
    <dgm:cxn modelId="{A3C2F344-37E1-4D8A-8220-8BFF3390C0CE}" type="presOf" srcId="{35FCA022-B9E8-403B-A48E-E643AF0F11B0}" destId="{1AAB1852-A1FA-48BF-8467-2F3D38EFDA74}" srcOrd="0" destOrd="0" presId="urn:microsoft.com/office/officeart/2018/2/layout/IconCircleList"/>
    <dgm:cxn modelId="{6E615369-C01D-4A6A-8C03-BE2A5BB05EB1}" type="presOf" srcId="{6D9B668D-DE44-45F0-84F4-B6B361B742C3}" destId="{F54A21D4-59F2-40D6-BE20-F99D5928BC97}" srcOrd="0" destOrd="0" presId="urn:microsoft.com/office/officeart/2018/2/layout/IconCircleList"/>
    <dgm:cxn modelId="{B31EAA72-4BB0-40E0-86BE-565634422F7B}" type="presOf" srcId="{72A713ED-4889-4091-BEED-EC6895FD7514}" destId="{8EA6488C-0AD0-4634-8966-6F84E20E4635}" srcOrd="0" destOrd="0" presId="urn:microsoft.com/office/officeart/2018/2/layout/IconCircleList"/>
    <dgm:cxn modelId="{B4BCC853-350E-47C0-8ED5-7117ED97B895}" srcId="{32CCCA20-D65B-4196-97CD-18EB860E4B9A}" destId="{C8997477-8BE9-499A-9C81-F5075F566621}" srcOrd="3" destOrd="0" parTransId="{27F437B1-E460-4F75-9CF7-E3AEE3AB0063}" sibTransId="{0E087991-0FAB-49E9-9AAC-8C452EE044C5}"/>
    <dgm:cxn modelId="{A092E05A-7BBA-4D88-BB9F-EAF93CAD930F}" type="presOf" srcId="{32CCCA20-D65B-4196-97CD-18EB860E4B9A}" destId="{6A67061A-1DCA-4651-9C9E-2560067C824B}" srcOrd="0" destOrd="0" presId="urn:microsoft.com/office/officeart/2018/2/layout/IconCircleList"/>
    <dgm:cxn modelId="{65D24A7B-594E-489E-AE27-8F971E182989}" type="presOf" srcId="{0E087991-0FAB-49E9-9AAC-8C452EE044C5}" destId="{72C39330-DBC6-46FD-A5CF-8822CBE14663}" srcOrd="0" destOrd="0" presId="urn:microsoft.com/office/officeart/2018/2/layout/IconCircleList"/>
    <dgm:cxn modelId="{9FFF0883-B58F-4E8B-9AA2-0CB1064B9F34}" type="presOf" srcId="{B50C0524-A6A6-404E-9E11-1E2AB3A9B555}" destId="{177A0C15-01CE-4AD3-BDDB-8FB4C234D054}" srcOrd="0" destOrd="0" presId="urn:microsoft.com/office/officeart/2018/2/layout/IconCircleList"/>
    <dgm:cxn modelId="{802FFF83-15B7-45F4-BDA6-B96CD65DA213}" type="presOf" srcId="{83C7A90D-D2C8-41C7-955E-8443658052B3}" destId="{8F2220B1-11E9-479D-8792-DF87EBD1FAE4}" srcOrd="0" destOrd="0" presId="urn:microsoft.com/office/officeart/2018/2/layout/IconCircleList"/>
    <dgm:cxn modelId="{4156DA86-26EA-49B4-9B2F-6CD458C03167}" type="presOf" srcId="{0C585096-6B11-4DE7-B89B-88D2D1AAB14D}" destId="{92B02470-733B-40BA-90A2-18D67BAF734D}" srcOrd="0" destOrd="0" presId="urn:microsoft.com/office/officeart/2018/2/layout/IconCircleList"/>
    <dgm:cxn modelId="{2E94BD91-4CAF-4A23-8C00-591F409756AF}" type="presOf" srcId="{C8997477-8BE9-499A-9C81-F5075F566621}" destId="{C2317375-8D4C-472E-9783-66706B0C5042}" srcOrd="0" destOrd="0" presId="urn:microsoft.com/office/officeart/2018/2/layout/IconCircleList"/>
    <dgm:cxn modelId="{8AAC569F-5FCE-4607-9992-F43A35B7163B}" type="presOf" srcId="{A01BC895-9F40-4016-B7A4-431B30EDE908}" destId="{C2716468-BBD8-49FA-A36A-D4FBBD2C8035}" srcOrd="0" destOrd="0" presId="urn:microsoft.com/office/officeart/2018/2/layout/IconCircleList"/>
    <dgm:cxn modelId="{515E9DA6-9673-4189-A8C8-EE212B0FB6C3}" type="presOf" srcId="{DF113214-5C51-4122-B188-ABDC6826CAB6}" destId="{952F44A7-5DFD-4A8A-886C-1398192DC848}" srcOrd="0" destOrd="0" presId="urn:microsoft.com/office/officeart/2018/2/layout/IconCircleList"/>
    <dgm:cxn modelId="{502A3BA7-9114-45BC-BBDC-0AEB9C1FA9DC}" srcId="{32CCCA20-D65B-4196-97CD-18EB860E4B9A}" destId="{83C7A90D-D2C8-41C7-955E-8443658052B3}" srcOrd="5" destOrd="0" parTransId="{002A4D66-B32E-4A17-AE85-75C1BFED9B90}" sibTransId="{F79DB2C5-5F28-4DA4-8841-BFDE2CF0DE0B}"/>
    <dgm:cxn modelId="{4107E0B1-8FD2-46ED-8E0D-C06237F06376}" type="presOf" srcId="{53DE9A78-90A7-442D-AF00-AECED0EA0A71}" destId="{18785479-7D99-4B59-9EA3-334D4BF50F98}" srcOrd="0" destOrd="0" presId="urn:microsoft.com/office/officeart/2018/2/layout/IconCircleList"/>
    <dgm:cxn modelId="{56329EB8-3A6C-470C-BF25-70FC35BBDAF2}" srcId="{32CCCA20-D65B-4196-97CD-18EB860E4B9A}" destId="{53DE9A78-90A7-442D-AF00-AECED0EA0A71}" srcOrd="1" destOrd="0" parTransId="{56EB80A9-E0CA-447A-8EE8-092EF4D71AE2}" sibTransId="{72A713ED-4889-4091-BEED-EC6895FD7514}"/>
    <dgm:cxn modelId="{D000D8CC-4547-4088-8D71-17DBBFFE52D8}" type="presOf" srcId="{F79DB2C5-5F28-4DA4-8841-BFDE2CF0DE0B}" destId="{3EBD27B7-AB17-4228-A5FE-8CBE53EDE6F8}" srcOrd="0" destOrd="0" presId="urn:microsoft.com/office/officeart/2018/2/layout/IconCircleList"/>
    <dgm:cxn modelId="{F41477E7-2928-4527-A32F-5C75150EC4F7}" type="presOf" srcId="{99FCCD63-5E71-4F16-9904-A6CC11812834}" destId="{EC9189EA-2DDE-47ED-ABA9-15AF1F8C9877}" srcOrd="0" destOrd="0" presId="urn:microsoft.com/office/officeart/2018/2/layout/IconCircleList"/>
    <dgm:cxn modelId="{8B4222F7-9DF1-42BD-83C7-ED3325D44B0E}" srcId="{32CCCA20-D65B-4196-97CD-18EB860E4B9A}" destId="{99FCCD63-5E71-4F16-9904-A6CC11812834}" srcOrd="6" destOrd="0" parTransId="{E2E423A5-060E-456B-B142-FBF4E7894158}" sibTransId="{3CC08878-651A-4867-BEAC-22C3ABF351DD}"/>
    <dgm:cxn modelId="{98EE045F-D97E-4BBE-B218-93C736476EA8}" type="presParOf" srcId="{6A67061A-1DCA-4651-9C9E-2560067C824B}" destId="{E7F6963C-1A19-4FFC-A340-A27A3C2D3E8E}" srcOrd="0" destOrd="0" presId="urn:microsoft.com/office/officeart/2018/2/layout/IconCircleList"/>
    <dgm:cxn modelId="{9640F44E-0ADC-4347-B364-85735552EAE0}" type="presParOf" srcId="{E7F6963C-1A19-4FFC-A340-A27A3C2D3E8E}" destId="{F9AB4679-9901-478B-816E-10C5128F84FC}" srcOrd="0" destOrd="0" presId="urn:microsoft.com/office/officeart/2018/2/layout/IconCircleList"/>
    <dgm:cxn modelId="{95EA8879-4238-4F93-AB5B-C583ADED970C}" type="presParOf" srcId="{F9AB4679-9901-478B-816E-10C5128F84FC}" destId="{8CD7C86D-9868-465B-B12F-1A404B91EA59}" srcOrd="0" destOrd="0" presId="urn:microsoft.com/office/officeart/2018/2/layout/IconCircleList"/>
    <dgm:cxn modelId="{72B6C5A5-9D90-4D54-89DC-AF590FB1D7AF}" type="presParOf" srcId="{F9AB4679-9901-478B-816E-10C5128F84FC}" destId="{760C5843-0B90-40A9-8C38-C23514DD8B34}" srcOrd="1" destOrd="0" presId="urn:microsoft.com/office/officeart/2018/2/layout/IconCircleList"/>
    <dgm:cxn modelId="{41C0A868-3A52-46CE-A566-35EF2035FDA3}" type="presParOf" srcId="{F9AB4679-9901-478B-816E-10C5128F84FC}" destId="{1E97E271-41E2-4319-884B-EC6757BD7C75}" srcOrd="2" destOrd="0" presId="urn:microsoft.com/office/officeart/2018/2/layout/IconCircleList"/>
    <dgm:cxn modelId="{8CD748E6-3723-4D9D-8AF2-1B802ECDFDC0}" type="presParOf" srcId="{F9AB4679-9901-478B-816E-10C5128F84FC}" destId="{952F44A7-5DFD-4A8A-886C-1398192DC848}" srcOrd="3" destOrd="0" presId="urn:microsoft.com/office/officeart/2018/2/layout/IconCircleList"/>
    <dgm:cxn modelId="{888610B7-57C5-4525-B63C-8AF01E841AA3}" type="presParOf" srcId="{E7F6963C-1A19-4FFC-A340-A27A3C2D3E8E}" destId="{1AAB1852-A1FA-48BF-8467-2F3D38EFDA74}" srcOrd="1" destOrd="0" presId="urn:microsoft.com/office/officeart/2018/2/layout/IconCircleList"/>
    <dgm:cxn modelId="{F525BB47-366C-433B-AE43-8FABE38477EB}" type="presParOf" srcId="{E7F6963C-1A19-4FFC-A340-A27A3C2D3E8E}" destId="{0B92E888-63D5-4998-9BB4-7C3DA085D5CE}" srcOrd="2" destOrd="0" presId="urn:microsoft.com/office/officeart/2018/2/layout/IconCircleList"/>
    <dgm:cxn modelId="{45287642-AB28-48C2-980B-4E7ED0388834}" type="presParOf" srcId="{0B92E888-63D5-4998-9BB4-7C3DA085D5CE}" destId="{7A7540C4-E8B6-4BC1-9908-47C99E679A87}" srcOrd="0" destOrd="0" presId="urn:microsoft.com/office/officeart/2018/2/layout/IconCircleList"/>
    <dgm:cxn modelId="{B8DE3A6C-B32F-495F-9A27-5BDA7CFCCD88}" type="presParOf" srcId="{0B92E888-63D5-4998-9BB4-7C3DA085D5CE}" destId="{90F0B5D1-6584-45BA-8548-257173121791}" srcOrd="1" destOrd="0" presId="urn:microsoft.com/office/officeart/2018/2/layout/IconCircleList"/>
    <dgm:cxn modelId="{9D184019-5ACC-4EB3-AAE2-9509BC692C1E}" type="presParOf" srcId="{0B92E888-63D5-4998-9BB4-7C3DA085D5CE}" destId="{99DAF322-DD50-4134-8401-2F5EDEDB1D0A}" srcOrd="2" destOrd="0" presId="urn:microsoft.com/office/officeart/2018/2/layout/IconCircleList"/>
    <dgm:cxn modelId="{00CA923E-D786-4751-A0AF-AFDAF1F037DD}" type="presParOf" srcId="{0B92E888-63D5-4998-9BB4-7C3DA085D5CE}" destId="{18785479-7D99-4B59-9EA3-334D4BF50F98}" srcOrd="3" destOrd="0" presId="urn:microsoft.com/office/officeart/2018/2/layout/IconCircleList"/>
    <dgm:cxn modelId="{E6601CF3-6107-4CE0-B985-7BF6FBA675C1}" type="presParOf" srcId="{E7F6963C-1A19-4FFC-A340-A27A3C2D3E8E}" destId="{8EA6488C-0AD0-4634-8966-6F84E20E4635}" srcOrd="3" destOrd="0" presId="urn:microsoft.com/office/officeart/2018/2/layout/IconCircleList"/>
    <dgm:cxn modelId="{68BC1178-08F1-468C-8030-05F860BBAD1C}" type="presParOf" srcId="{E7F6963C-1A19-4FFC-A340-A27A3C2D3E8E}" destId="{351DAFA4-3B94-47D2-AED9-B24F07EE6765}" srcOrd="4" destOrd="0" presId="urn:microsoft.com/office/officeart/2018/2/layout/IconCircleList"/>
    <dgm:cxn modelId="{4DAAF379-D37F-46D0-8F36-FB3FDC96B30D}" type="presParOf" srcId="{351DAFA4-3B94-47D2-AED9-B24F07EE6765}" destId="{00BF303F-FFFB-4C7E-AB85-FC0DCD72719F}" srcOrd="0" destOrd="0" presId="urn:microsoft.com/office/officeart/2018/2/layout/IconCircleList"/>
    <dgm:cxn modelId="{A4075228-2D71-46EE-B8DB-381BE1E7F86E}" type="presParOf" srcId="{351DAFA4-3B94-47D2-AED9-B24F07EE6765}" destId="{0A4942EB-0EAA-449E-89CE-515646BCD68E}" srcOrd="1" destOrd="0" presId="urn:microsoft.com/office/officeart/2018/2/layout/IconCircleList"/>
    <dgm:cxn modelId="{CEA39091-D557-4DA8-B886-630FAD02CB11}" type="presParOf" srcId="{351DAFA4-3B94-47D2-AED9-B24F07EE6765}" destId="{58026D00-073B-4799-8284-32E9ECE734E2}" srcOrd="2" destOrd="0" presId="urn:microsoft.com/office/officeart/2018/2/layout/IconCircleList"/>
    <dgm:cxn modelId="{9B5F209F-94F0-4E8B-80E7-400D6CC4DE17}" type="presParOf" srcId="{351DAFA4-3B94-47D2-AED9-B24F07EE6765}" destId="{92B02470-733B-40BA-90A2-18D67BAF734D}" srcOrd="3" destOrd="0" presId="urn:microsoft.com/office/officeart/2018/2/layout/IconCircleList"/>
    <dgm:cxn modelId="{AEB9A36D-458C-49CD-AC4B-EFB4409EFBB3}" type="presParOf" srcId="{E7F6963C-1A19-4FFC-A340-A27A3C2D3E8E}" destId="{177A0C15-01CE-4AD3-BDDB-8FB4C234D054}" srcOrd="5" destOrd="0" presId="urn:microsoft.com/office/officeart/2018/2/layout/IconCircleList"/>
    <dgm:cxn modelId="{CAFB8D0D-FC69-4BA8-990D-731AAF164A7D}" type="presParOf" srcId="{E7F6963C-1A19-4FFC-A340-A27A3C2D3E8E}" destId="{48BADDA9-28ED-401F-A208-FA7AE778239C}" srcOrd="6" destOrd="0" presId="urn:microsoft.com/office/officeart/2018/2/layout/IconCircleList"/>
    <dgm:cxn modelId="{D7C4B777-C6D0-4385-90C9-6C7CFFBCAA3F}" type="presParOf" srcId="{48BADDA9-28ED-401F-A208-FA7AE778239C}" destId="{97386BA1-B2CF-4C97-84B4-A19D9FFE41A9}" srcOrd="0" destOrd="0" presId="urn:microsoft.com/office/officeart/2018/2/layout/IconCircleList"/>
    <dgm:cxn modelId="{7D9E6CF5-E46D-4D94-AE85-0D708EB41E8A}" type="presParOf" srcId="{48BADDA9-28ED-401F-A208-FA7AE778239C}" destId="{F0B10190-8B40-4502-9E62-A37A9ABAF297}" srcOrd="1" destOrd="0" presId="urn:microsoft.com/office/officeart/2018/2/layout/IconCircleList"/>
    <dgm:cxn modelId="{19F3ED74-683E-4203-96B3-1529D6B2B2BE}" type="presParOf" srcId="{48BADDA9-28ED-401F-A208-FA7AE778239C}" destId="{6DF4BF3E-D782-4F30-81CD-8AF44FDF3646}" srcOrd="2" destOrd="0" presId="urn:microsoft.com/office/officeart/2018/2/layout/IconCircleList"/>
    <dgm:cxn modelId="{18F737A3-9634-4658-B79D-C0E8DDFF5E24}" type="presParOf" srcId="{48BADDA9-28ED-401F-A208-FA7AE778239C}" destId="{C2317375-8D4C-472E-9783-66706B0C5042}" srcOrd="3" destOrd="0" presId="urn:microsoft.com/office/officeart/2018/2/layout/IconCircleList"/>
    <dgm:cxn modelId="{2135B94E-705A-43A8-9D3D-E74A3C932500}" type="presParOf" srcId="{E7F6963C-1A19-4FFC-A340-A27A3C2D3E8E}" destId="{72C39330-DBC6-46FD-A5CF-8822CBE14663}" srcOrd="7" destOrd="0" presId="urn:microsoft.com/office/officeart/2018/2/layout/IconCircleList"/>
    <dgm:cxn modelId="{B1683CF7-10CA-4AE0-988F-ECA89AE43B6C}" type="presParOf" srcId="{E7F6963C-1A19-4FFC-A340-A27A3C2D3E8E}" destId="{3841C66A-917B-4626-804F-A86780132D75}" srcOrd="8" destOrd="0" presId="urn:microsoft.com/office/officeart/2018/2/layout/IconCircleList"/>
    <dgm:cxn modelId="{BFDC69E5-B551-47F1-AD35-DD23052258EC}" type="presParOf" srcId="{3841C66A-917B-4626-804F-A86780132D75}" destId="{17571A02-3485-4FC2-8FE6-139342EBC644}" srcOrd="0" destOrd="0" presId="urn:microsoft.com/office/officeart/2018/2/layout/IconCircleList"/>
    <dgm:cxn modelId="{4BBB73C5-F4F5-4B92-B11F-A7B4A23F4337}" type="presParOf" srcId="{3841C66A-917B-4626-804F-A86780132D75}" destId="{8BD1DC06-09F9-4E07-BEB0-8804AF34045D}" srcOrd="1" destOrd="0" presId="urn:microsoft.com/office/officeart/2018/2/layout/IconCircleList"/>
    <dgm:cxn modelId="{95D21F00-EF21-4B25-95E8-3DC9CC272D1A}" type="presParOf" srcId="{3841C66A-917B-4626-804F-A86780132D75}" destId="{C7D8AA5B-E4E5-47F0-8B69-1C9F600E2189}" srcOrd="2" destOrd="0" presId="urn:microsoft.com/office/officeart/2018/2/layout/IconCircleList"/>
    <dgm:cxn modelId="{599B82AE-509C-4638-BD9C-00CDFA901F1A}" type="presParOf" srcId="{3841C66A-917B-4626-804F-A86780132D75}" destId="{F54A21D4-59F2-40D6-BE20-F99D5928BC97}" srcOrd="3" destOrd="0" presId="urn:microsoft.com/office/officeart/2018/2/layout/IconCircleList"/>
    <dgm:cxn modelId="{01081DB9-ABA5-45B7-B4FE-1C89D644F9DF}" type="presParOf" srcId="{E7F6963C-1A19-4FFC-A340-A27A3C2D3E8E}" destId="{C2716468-BBD8-49FA-A36A-D4FBBD2C8035}" srcOrd="9" destOrd="0" presId="urn:microsoft.com/office/officeart/2018/2/layout/IconCircleList"/>
    <dgm:cxn modelId="{737583CA-249E-4EBD-9338-74B3E39B9A3A}" type="presParOf" srcId="{E7F6963C-1A19-4FFC-A340-A27A3C2D3E8E}" destId="{7A8EBE54-F2BE-45F4-A434-ADA7D8DE46DB}" srcOrd="10" destOrd="0" presId="urn:microsoft.com/office/officeart/2018/2/layout/IconCircleList"/>
    <dgm:cxn modelId="{9EAD21C8-B505-4EDE-94D7-34C700C952E7}" type="presParOf" srcId="{7A8EBE54-F2BE-45F4-A434-ADA7D8DE46DB}" destId="{BD451AA5-AED3-45A8-9AB7-909FF4782B17}" srcOrd="0" destOrd="0" presId="urn:microsoft.com/office/officeart/2018/2/layout/IconCircleList"/>
    <dgm:cxn modelId="{B718DEDB-9694-41DD-BEEE-434302F3B477}" type="presParOf" srcId="{7A8EBE54-F2BE-45F4-A434-ADA7D8DE46DB}" destId="{98570062-E6F9-458E-B375-AE2B341BF57B}" srcOrd="1" destOrd="0" presId="urn:microsoft.com/office/officeart/2018/2/layout/IconCircleList"/>
    <dgm:cxn modelId="{84518300-88B3-46F2-A0DA-0E70CAFE9562}" type="presParOf" srcId="{7A8EBE54-F2BE-45F4-A434-ADA7D8DE46DB}" destId="{C03C462B-91F3-4BC1-A3A9-97935560D7F4}" srcOrd="2" destOrd="0" presId="urn:microsoft.com/office/officeart/2018/2/layout/IconCircleList"/>
    <dgm:cxn modelId="{B4A8A14C-2CD8-4C43-88EC-F5CEC7B2B094}" type="presParOf" srcId="{7A8EBE54-F2BE-45F4-A434-ADA7D8DE46DB}" destId="{8F2220B1-11E9-479D-8792-DF87EBD1FAE4}" srcOrd="3" destOrd="0" presId="urn:microsoft.com/office/officeart/2018/2/layout/IconCircleList"/>
    <dgm:cxn modelId="{2705AF35-B40D-4733-9521-5F1D380EC2C4}" type="presParOf" srcId="{E7F6963C-1A19-4FFC-A340-A27A3C2D3E8E}" destId="{3EBD27B7-AB17-4228-A5FE-8CBE53EDE6F8}" srcOrd="11" destOrd="0" presId="urn:microsoft.com/office/officeart/2018/2/layout/IconCircleList"/>
    <dgm:cxn modelId="{DBA7B4F3-150B-4A8A-9920-7635394755E7}" type="presParOf" srcId="{E7F6963C-1A19-4FFC-A340-A27A3C2D3E8E}" destId="{D008E1B1-90FD-403C-B32F-CC6D6D724D18}" srcOrd="12" destOrd="0" presId="urn:microsoft.com/office/officeart/2018/2/layout/IconCircleList"/>
    <dgm:cxn modelId="{2FD25CB4-B79E-4580-80EC-0E67E4E1BD80}" type="presParOf" srcId="{D008E1B1-90FD-403C-B32F-CC6D6D724D18}" destId="{BED02895-7451-4068-AF98-37FE9E53F49A}" srcOrd="0" destOrd="0" presId="urn:microsoft.com/office/officeart/2018/2/layout/IconCircleList"/>
    <dgm:cxn modelId="{3E3D17DA-730D-4D19-ACB7-FEBDD65EE4E0}" type="presParOf" srcId="{D008E1B1-90FD-403C-B32F-CC6D6D724D18}" destId="{9D0148B3-D95C-4ED7-B3AD-B15E2AE72443}" srcOrd="1" destOrd="0" presId="urn:microsoft.com/office/officeart/2018/2/layout/IconCircleList"/>
    <dgm:cxn modelId="{E5179CAB-24FF-478D-97ED-A143B57EC03D}" type="presParOf" srcId="{D008E1B1-90FD-403C-B32F-CC6D6D724D18}" destId="{71F4FB59-3EBD-4E10-A170-D97E86634443}" srcOrd="2" destOrd="0" presId="urn:microsoft.com/office/officeart/2018/2/layout/IconCircleList"/>
    <dgm:cxn modelId="{F7C17A5F-BBB9-46FE-8D52-D63BCC48F189}" type="presParOf" srcId="{D008E1B1-90FD-403C-B32F-CC6D6D724D18}" destId="{EC9189EA-2DDE-47ED-ABA9-15AF1F8C987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59AE4-A61D-42C0-8618-2CCD199215EB}">
      <dsp:nvSpPr>
        <dsp:cNvPr id="0" name=""/>
        <dsp:cNvSpPr/>
      </dsp:nvSpPr>
      <dsp:spPr>
        <a:xfrm>
          <a:off x="0" y="0"/>
          <a:ext cx="70490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D2B87-7833-44DF-B858-959914B04D15}">
      <dsp:nvSpPr>
        <dsp:cNvPr id="0" name=""/>
        <dsp:cNvSpPr/>
      </dsp:nvSpPr>
      <dsp:spPr>
        <a:xfrm>
          <a:off x="0" y="0"/>
          <a:ext cx="7049084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Метод или путь исследования представляет собой способ достижения определенной цели, совокупность приемов и операций практического или теоретического освоения действительности.</a:t>
          </a:r>
          <a:endParaRPr lang="en-US" sz="2000" kern="1200"/>
        </a:p>
      </dsp:txBody>
      <dsp:txXfrm>
        <a:off x="0" y="0"/>
        <a:ext cx="7049084" cy="1412477"/>
      </dsp:txXfrm>
    </dsp:sp>
    <dsp:sp modelId="{134AE634-7677-4E93-8300-1C27C605FCBC}">
      <dsp:nvSpPr>
        <dsp:cNvPr id="0" name=""/>
        <dsp:cNvSpPr/>
      </dsp:nvSpPr>
      <dsp:spPr>
        <a:xfrm>
          <a:off x="0" y="1412478"/>
          <a:ext cx="704908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518FD-CCBE-4337-A15B-8E5232EAAA14}">
      <dsp:nvSpPr>
        <dsp:cNvPr id="0" name=""/>
        <dsp:cNvSpPr/>
      </dsp:nvSpPr>
      <dsp:spPr>
        <a:xfrm>
          <a:off x="0" y="1412477"/>
          <a:ext cx="7049084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В области науки метод есть путь познания, который исследователь прокладывает к своему предмету. Таким образом, метод научного исследования — это способ познания объективной действительности.</a:t>
          </a:r>
          <a:endParaRPr lang="en-US" sz="2000" kern="1200"/>
        </a:p>
      </dsp:txBody>
      <dsp:txXfrm>
        <a:off x="0" y="1412477"/>
        <a:ext cx="7049084" cy="1412477"/>
      </dsp:txXfrm>
    </dsp:sp>
    <dsp:sp modelId="{11574BA6-9EDF-43B4-AAA9-7B88BC48F296}">
      <dsp:nvSpPr>
        <dsp:cNvPr id="0" name=""/>
        <dsp:cNvSpPr/>
      </dsp:nvSpPr>
      <dsp:spPr>
        <a:xfrm>
          <a:off x="0" y="2824956"/>
          <a:ext cx="70490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F1ABF-AD57-4299-A770-20E6CB79615C}">
      <dsp:nvSpPr>
        <dsp:cNvPr id="0" name=""/>
        <dsp:cNvSpPr/>
      </dsp:nvSpPr>
      <dsp:spPr>
        <a:xfrm>
          <a:off x="0" y="2824955"/>
          <a:ext cx="7049084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 методам эмпирического уровня относят наблюдение, описание, сравнение, счет, измерение, анкетный опрос, собеседование, тестирование, эксперимент, моделирование и т.д.</a:t>
          </a:r>
          <a:endParaRPr lang="en-US" sz="2000" kern="1200"/>
        </a:p>
      </dsp:txBody>
      <dsp:txXfrm>
        <a:off x="0" y="2824955"/>
        <a:ext cx="7049084" cy="1412477"/>
      </dsp:txXfrm>
    </dsp:sp>
    <dsp:sp modelId="{72A875AD-09D5-4A79-9A81-A4A620001211}">
      <dsp:nvSpPr>
        <dsp:cNvPr id="0" name=""/>
        <dsp:cNvSpPr/>
      </dsp:nvSpPr>
      <dsp:spPr>
        <a:xfrm>
          <a:off x="0" y="4237434"/>
          <a:ext cx="704908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E45B2-5814-4EA5-8B09-138077DBA25F}">
      <dsp:nvSpPr>
        <dsp:cNvPr id="0" name=""/>
        <dsp:cNvSpPr/>
      </dsp:nvSpPr>
      <dsp:spPr>
        <a:xfrm>
          <a:off x="0" y="4237433"/>
          <a:ext cx="7049084" cy="1412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 методам теоретического уровня причисляют аксиоматический, гипотетический (гипотетико-дедуктивный), формализацию, абстрагирование, общелогические методы (анализ, синтез, индукцию, дедукцию, аналогию) и другие.</a:t>
          </a:r>
          <a:endParaRPr lang="en-US" sz="2000" kern="1200"/>
        </a:p>
      </dsp:txBody>
      <dsp:txXfrm>
        <a:off x="0" y="4237433"/>
        <a:ext cx="7049084" cy="14124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7C86D-9868-465B-B12F-1A404B91EA59}">
      <dsp:nvSpPr>
        <dsp:cNvPr id="0" name=""/>
        <dsp:cNvSpPr/>
      </dsp:nvSpPr>
      <dsp:spPr>
        <a:xfrm>
          <a:off x="823063" y="30472"/>
          <a:ext cx="848137" cy="848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0C5843-0B90-40A9-8C38-C23514DD8B34}">
      <dsp:nvSpPr>
        <dsp:cNvPr id="0" name=""/>
        <dsp:cNvSpPr/>
      </dsp:nvSpPr>
      <dsp:spPr>
        <a:xfrm>
          <a:off x="1001172" y="208580"/>
          <a:ext cx="491919" cy="4919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44A7-5DFD-4A8A-886C-1398192DC848}">
      <dsp:nvSpPr>
        <dsp:cNvPr id="0" name=""/>
        <dsp:cNvSpPr/>
      </dsp:nvSpPr>
      <dsp:spPr>
        <a:xfrm>
          <a:off x="1852944" y="30472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проведение предварительного наблюдения над изучаемым объектом (явлением) с целью определения исходных данных (гипотез, выбора варьирующих факторов);</a:t>
          </a:r>
          <a:endParaRPr lang="en-US" sz="1200" kern="1200" dirty="0"/>
        </a:p>
      </dsp:txBody>
      <dsp:txXfrm>
        <a:off x="1852944" y="30472"/>
        <a:ext cx="1999181" cy="848137"/>
      </dsp:txXfrm>
    </dsp:sp>
    <dsp:sp modelId="{7A7540C4-E8B6-4BC1-9908-47C99E679A87}">
      <dsp:nvSpPr>
        <dsp:cNvPr id="0" name=""/>
        <dsp:cNvSpPr/>
      </dsp:nvSpPr>
      <dsp:spPr>
        <a:xfrm>
          <a:off x="4200468" y="30472"/>
          <a:ext cx="848137" cy="8481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0B5D1-6584-45BA-8548-257173121791}">
      <dsp:nvSpPr>
        <dsp:cNvPr id="0" name=""/>
        <dsp:cNvSpPr/>
      </dsp:nvSpPr>
      <dsp:spPr>
        <a:xfrm>
          <a:off x="4378577" y="208580"/>
          <a:ext cx="491919" cy="4919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85479-7D99-4B59-9EA3-334D4BF50F98}">
      <dsp:nvSpPr>
        <dsp:cNvPr id="0" name=""/>
        <dsp:cNvSpPr/>
      </dsp:nvSpPr>
      <dsp:spPr>
        <a:xfrm>
          <a:off x="5230349" y="30472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создание условий, в которых возможно проведение эксперимента (подбор объектов для экспериментального воздействия, устранение влияния случайных факторов);</a:t>
          </a:r>
          <a:endParaRPr lang="en-US" sz="1200" kern="1200" dirty="0"/>
        </a:p>
      </dsp:txBody>
      <dsp:txXfrm>
        <a:off x="5230349" y="30472"/>
        <a:ext cx="1999181" cy="848137"/>
      </dsp:txXfrm>
    </dsp:sp>
    <dsp:sp modelId="{00BF303F-FFFB-4C7E-AB85-FC0DCD72719F}">
      <dsp:nvSpPr>
        <dsp:cNvPr id="0" name=""/>
        <dsp:cNvSpPr/>
      </dsp:nvSpPr>
      <dsp:spPr>
        <a:xfrm>
          <a:off x="7577872" y="30472"/>
          <a:ext cx="848137" cy="8481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942EB-0EAA-449E-89CE-515646BCD68E}">
      <dsp:nvSpPr>
        <dsp:cNvPr id="0" name=""/>
        <dsp:cNvSpPr/>
      </dsp:nvSpPr>
      <dsp:spPr>
        <a:xfrm>
          <a:off x="7755981" y="208580"/>
          <a:ext cx="491919" cy="4919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02470-733B-40BA-90A2-18D67BAF734D}">
      <dsp:nvSpPr>
        <dsp:cNvPr id="0" name=""/>
        <dsp:cNvSpPr/>
      </dsp:nvSpPr>
      <dsp:spPr>
        <a:xfrm>
          <a:off x="8607754" y="30472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определение пределов измерений;</a:t>
          </a:r>
          <a:endParaRPr lang="en-US" sz="1200" kern="1200" dirty="0"/>
        </a:p>
      </dsp:txBody>
      <dsp:txXfrm>
        <a:off x="8607754" y="30472"/>
        <a:ext cx="1999181" cy="848137"/>
      </dsp:txXfrm>
    </dsp:sp>
    <dsp:sp modelId="{97386BA1-B2CF-4C97-84B4-A19D9FFE41A9}">
      <dsp:nvSpPr>
        <dsp:cNvPr id="0" name=""/>
        <dsp:cNvSpPr/>
      </dsp:nvSpPr>
      <dsp:spPr>
        <a:xfrm>
          <a:off x="823063" y="1549686"/>
          <a:ext cx="848137" cy="8481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10190-8B40-4502-9E62-A37A9ABAF297}">
      <dsp:nvSpPr>
        <dsp:cNvPr id="0" name=""/>
        <dsp:cNvSpPr/>
      </dsp:nvSpPr>
      <dsp:spPr>
        <a:xfrm>
          <a:off x="1001172" y="1727795"/>
          <a:ext cx="491919" cy="4919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17375-8D4C-472E-9783-66706B0C5042}">
      <dsp:nvSpPr>
        <dsp:cNvPr id="0" name=""/>
        <dsp:cNvSpPr/>
      </dsp:nvSpPr>
      <dsp:spPr>
        <a:xfrm>
          <a:off x="1852944" y="1549686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систематическое наблюдение за ходом развития изучаемого явления и точные описания фактов;</a:t>
          </a:r>
          <a:endParaRPr lang="en-US" sz="1200" kern="1200" dirty="0"/>
        </a:p>
      </dsp:txBody>
      <dsp:txXfrm>
        <a:off x="1852944" y="1549686"/>
        <a:ext cx="1999181" cy="848137"/>
      </dsp:txXfrm>
    </dsp:sp>
    <dsp:sp modelId="{17571A02-3485-4FC2-8FE6-139342EBC644}">
      <dsp:nvSpPr>
        <dsp:cNvPr id="0" name=""/>
        <dsp:cNvSpPr/>
      </dsp:nvSpPr>
      <dsp:spPr>
        <a:xfrm>
          <a:off x="4200468" y="1549686"/>
          <a:ext cx="848137" cy="8481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1DC06-09F9-4E07-BEB0-8804AF34045D}">
      <dsp:nvSpPr>
        <dsp:cNvPr id="0" name=""/>
        <dsp:cNvSpPr/>
      </dsp:nvSpPr>
      <dsp:spPr>
        <a:xfrm>
          <a:off x="4378577" y="1727795"/>
          <a:ext cx="491919" cy="4919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A21D4-59F2-40D6-BE20-F99D5928BC97}">
      <dsp:nvSpPr>
        <dsp:cNvPr id="0" name=""/>
        <dsp:cNvSpPr/>
      </dsp:nvSpPr>
      <dsp:spPr>
        <a:xfrm>
          <a:off x="5230349" y="1549686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проведение систематической регистрации измерений и оценок фактов различными средствами и способами;</a:t>
          </a:r>
          <a:endParaRPr lang="en-US" sz="1200" kern="1200" dirty="0"/>
        </a:p>
      </dsp:txBody>
      <dsp:txXfrm>
        <a:off x="5230349" y="1549686"/>
        <a:ext cx="1999181" cy="848137"/>
      </dsp:txXfrm>
    </dsp:sp>
    <dsp:sp modelId="{BD451AA5-AED3-45A8-9AB7-909FF4782B17}">
      <dsp:nvSpPr>
        <dsp:cNvPr id="0" name=""/>
        <dsp:cNvSpPr/>
      </dsp:nvSpPr>
      <dsp:spPr>
        <a:xfrm>
          <a:off x="7577872" y="1549686"/>
          <a:ext cx="848137" cy="8481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70062-E6F9-458E-B375-AE2B341BF57B}">
      <dsp:nvSpPr>
        <dsp:cNvPr id="0" name=""/>
        <dsp:cNvSpPr/>
      </dsp:nvSpPr>
      <dsp:spPr>
        <a:xfrm>
          <a:off x="7755981" y="1727795"/>
          <a:ext cx="491919" cy="4919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220B1-11E9-479D-8792-DF87EBD1FAE4}">
      <dsp:nvSpPr>
        <dsp:cNvPr id="0" name=""/>
        <dsp:cNvSpPr/>
      </dsp:nvSpPr>
      <dsp:spPr>
        <a:xfrm>
          <a:off x="8607754" y="1549686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 создание повторяющихся ситуаций, изменение характера условий и перекрестные воздействия;</a:t>
          </a:r>
          <a:endParaRPr lang="en-US" sz="1200" kern="1200" dirty="0"/>
        </a:p>
      </dsp:txBody>
      <dsp:txXfrm>
        <a:off x="8607754" y="1549686"/>
        <a:ext cx="1999181" cy="848137"/>
      </dsp:txXfrm>
    </dsp:sp>
    <dsp:sp modelId="{BED02895-7451-4068-AF98-37FE9E53F49A}">
      <dsp:nvSpPr>
        <dsp:cNvPr id="0" name=""/>
        <dsp:cNvSpPr/>
      </dsp:nvSpPr>
      <dsp:spPr>
        <a:xfrm>
          <a:off x="823063" y="3068900"/>
          <a:ext cx="848137" cy="8481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0148B3-D95C-4ED7-B3AD-B15E2AE72443}">
      <dsp:nvSpPr>
        <dsp:cNvPr id="0" name=""/>
        <dsp:cNvSpPr/>
      </dsp:nvSpPr>
      <dsp:spPr>
        <a:xfrm>
          <a:off x="1001172" y="3247009"/>
          <a:ext cx="491919" cy="49191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189EA-2DDE-47ED-ABA9-15AF1F8C9877}">
      <dsp:nvSpPr>
        <dsp:cNvPr id="0" name=""/>
        <dsp:cNvSpPr/>
      </dsp:nvSpPr>
      <dsp:spPr>
        <a:xfrm>
          <a:off x="1852944" y="3068900"/>
          <a:ext cx="1999181" cy="84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baseline="0" dirty="0"/>
            <a:t>переход от эмпирического изучения к логическим обобщениям, к анализу и теоретической обработке полученного фактического материала.</a:t>
          </a:r>
          <a:endParaRPr lang="en-US" sz="1200" kern="1200" dirty="0"/>
        </a:p>
      </dsp:txBody>
      <dsp:txXfrm>
        <a:off x="1852944" y="3068900"/>
        <a:ext cx="1999181" cy="84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8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6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22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96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4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8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2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89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26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5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0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B88EF-AC44-46A0-FBF7-E29EAE1B8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0"/>
              </a:spcAft>
            </a:pPr>
            <a:r>
              <a:rPr lang="en-US" sz="5600" b="0" i="0" u="none" strike="noStrike">
                <a:effectLst/>
              </a:rPr>
              <a:t>Средства и методы научного исследования</a:t>
            </a:r>
            <a:endParaRPr lang="en-US" sz="5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7D01E-C967-6DB9-191E-28D233C0A460}"/>
              </a:ext>
            </a:extLst>
          </p:cNvPr>
          <p:cNvSpPr txBox="1"/>
          <p:nvPr/>
        </p:nvSpPr>
        <p:spPr>
          <a:xfrm>
            <a:off x="6729999" y="4455621"/>
            <a:ext cx="4829101" cy="1238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400" cap="all" spc="200" dirty="0" err="1"/>
              <a:t>Лектор</a:t>
            </a:r>
            <a:r>
              <a:rPr lang="en-US" sz="2400" cap="all" spc="200" dirty="0"/>
              <a:t>: PhD, </a:t>
            </a:r>
            <a:r>
              <a:rPr lang="en-US" sz="2400" cap="all" spc="200" dirty="0" err="1"/>
              <a:t>Картбаева</a:t>
            </a:r>
            <a:r>
              <a:rPr lang="en-US" sz="2400" cap="all" spc="200" dirty="0"/>
              <a:t> </a:t>
            </a:r>
            <a:r>
              <a:rPr lang="en-US" sz="2400" cap="all" spc="200" dirty="0" err="1"/>
              <a:t>Эльмира</a:t>
            </a:r>
            <a:r>
              <a:rPr lang="en-US" sz="2400" cap="all" spc="200" dirty="0"/>
              <a:t> </a:t>
            </a:r>
            <a:r>
              <a:rPr lang="en-US" sz="2400" cap="all" spc="200" dirty="0" err="1"/>
              <a:t>Бекболовна</a:t>
            </a:r>
            <a:endParaRPr lang="en-US" sz="2400" cap="all" spc="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6E2F14-E431-66FB-0B8D-F7FFE923A7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56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Ошибка">
            <a:extLst>
              <a:ext uri="{FF2B5EF4-FFF2-40B4-BE49-F238E27FC236}">
                <a16:creationId xmlns:a16="http://schemas.microsoft.com/office/drawing/2014/main" id="{7D9B6C41-4E75-2DF7-C920-C2935A644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4FE95878-15CC-B9CF-D2C1-0A330026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084" y="1997245"/>
            <a:ext cx="7303169" cy="4271208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800" b="1" i="0" u="none" strike="noStrike" baseline="0" dirty="0">
                <a:latin typeface="TimesNewRoman,Bold"/>
              </a:rPr>
              <a:t>Положение </a:t>
            </a:r>
            <a:r>
              <a:rPr lang="ru-RU" sz="1800" b="0" i="0" u="none" strike="noStrike" baseline="0" dirty="0">
                <a:latin typeface="TimesNewRoman"/>
              </a:rPr>
              <a:t>— научное утверждение, сформулированная мысль.</a:t>
            </a:r>
          </a:p>
          <a:p>
            <a:pPr algn="just">
              <a:lnSpc>
                <a:spcPct val="110000"/>
              </a:lnSpc>
            </a:pPr>
            <a:r>
              <a:rPr lang="ru-RU" sz="1800" b="1" i="0" u="none" strike="noStrike" baseline="0" dirty="0">
                <a:latin typeface="TimesNewRoman,Bold"/>
              </a:rPr>
              <a:t>Учение </a:t>
            </a:r>
            <a:r>
              <a:rPr lang="ru-RU" sz="1800" b="0" i="0" u="none" strike="noStrike" baseline="0" dirty="0">
                <a:latin typeface="TimesNewRoman"/>
              </a:rPr>
              <a:t>— совокупность теоретических положений о какой-либо области явлений действительности.</a:t>
            </a:r>
          </a:p>
          <a:p>
            <a:pPr algn="just">
              <a:lnSpc>
                <a:spcPct val="110000"/>
              </a:lnSpc>
            </a:pPr>
            <a:r>
              <a:rPr lang="ru-RU" sz="1800" b="1" i="0" u="none" strike="noStrike" baseline="0" dirty="0">
                <a:latin typeface="TimesNewRoman,Bold"/>
              </a:rPr>
              <a:t>Идея </a:t>
            </a:r>
            <a:r>
              <a:rPr lang="ru-RU" sz="1800" b="0" i="0" u="none" strike="noStrike" baseline="0" dirty="0">
                <a:latin typeface="TimesNewRoman"/>
              </a:rPr>
              <a:t>— это интуитивное объяснение явления без промежуточной аргументации и осознания всей совокупности связей, на основе которой делается вывод, т.е. новое интуитивное объяснение события или явления и определяющее стержневое положение в теории. Идея раскрывает ранее незамеченные закономерности явления, основываясь на уже имеющихся о нем знаниях.</a:t>
            </a:r>
          </a:p>
          <a:p>
            <a:pPr algn="just">
              <a:lnSpc>
                <a:spcPct val="110000"/>
              </a:lnSpc>
            </a:pPr>
            <a:r>
              <a:rPr lang="ru-RU" sz="1800" b="1" i="0" u="none" strike="noStrike" baseline="0" dirty="0">
                <a:latin typeface="TimesNewRoman,Bold"/>
              </a:rPr>
              <a:t>Концепция </a:t>
            </a:r>
            <a:r>
              <a:rPr lang="ru-RU" sz="1800" b="0" i="0" u="none" strike="noStrike" baseline="0" dirty="0">
                <a:latin typeface="TimesNewRoman"/>
              </a:rPr>
              <a:t>— это система теоретических взглядов, объединенных научной идеей (научными идеями).</a:t>
            </a:r>
            <a:endParaRPr lang="LID4096" sz="1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7747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FCF3F0-C631-4CCF-FD33-CFC95468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9" y="421105"/>
            <a:ext cx="7415121" cy="5715000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Эмпирический уровень исследования характеризуется преобладанием чувственного познания (изучения внешнего мира посредством органов чувств). На этом уровне формы теоретического познания присутствуют, но имеют подчиненное значение.</a:t>
            </a:r>
          </a:p>
          <a:p>
            <a:pPr algn="just"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Взаимодействие эмпирического и теоретического уровней исследования заключается в том, что:</a:t>
            </a:r>
          </a:p>
          <a:p>
            <a:pPr marL="255588" indent="-1714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b="0" i="0" u="none" strike="noStrike" baseline="0" dirty="0">
                <a:latin typeface="TimesNewRoman"/>
              </a:rPr>
              <a:t>совокупность фактов составляет практическую основу теории или гипотезы;</a:t>
            </a:r>
          </a:p>
          <a:p>
            <a:pPr marL="255588" indent="-1714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b="0" i="0" u="none" strike="noStrike" baseline="0" dirty="0">
                <a:latin typeface="TimesNewRoman"/>
              </a:rPr>
              <a:t>факты могут подтверждать теорию или опровергать ее;</a:t>
            </a:r>
          </a:p>
          <a:p>
            <a:pPr marL="255588" indent="-1714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b="0" i="0" u="none" strike="noStrike" baseline="0" dirty="0">
                <a:latin typeface="TimesNewRoman"/>
              </a:rPr>
              <a:t>научный факт всегда пронизан теорией, поскольку он не может быть сформулирован без системы понятий, истолкован без теоретических представлений;</a:t>
            </a:r>
          </a:p>
          <a:p>
            <a:pPr marL="255588" indent="-17145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1600" b="0" i="0" u="none" strike="noStrike" baseline="0" dirty="0">
                <a:latin typeface="TimesNewRoman"/>
              </a:rPr>
              <a:t>эмпирическое исследование в современной науке предопределяется, направляется теорией.</a:t>
            </a:r>
          </a:p>
          <a:p>
            <a:pPr algn="just"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Формирование теоретического уровня науки приводит к качественному изменению эмпирического уровня. Если до формирования теории эмпирический материал, послуживший </a:t>
            </a:r>
            <a:r>
              <a:rPr lang="ru-RU" sz="1600" b="0" i="0" u="none" strike="noStrike" baseline="0" dirty="0" err="1">
                <a:latin typeface="TimesNewRoman"/>
              </a:rPr>
              <a:t>еѐ</a:t>
            </a:r>
            <a:r>
              <a:rPr lang="ru-RU" sz="1600" b="0" i="0" u="none" strike="noStrike" baseline="0" dirty="0">
                <a:latin typeface="TimesNewRoman"/>
              </a:rPr>
              <a:t> предпосылкой, получался на базе обыденного опыта и естественного языка, то с выходом на теоретический уровень он "видится" сквозь призму смысла теоретических концепций, которые начинают направлять постановку экспериментов и наблюдений — основных методов эмпирического исследования.</a:t>
            </a:r>
            <a:endParaRPr lang="LID4096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451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62179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3DDC0-F45E-EC5E-6879-1F040C44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368" y="794085"/>
            <a:ext cx="7098631" cy="50750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2000" dirty="0"/>
              <a:t>Структуру эмпирического уровня исследования составляют факты, эмпирические обобщения и законы (зависимости). Понятие «факт» употребляется в нескольких значениях:</a:t>
            </a:r>
          </a:p>
          <a:p>
            <a:pPr marL="427038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объективное событие, результат, относящийся к объективной реальности (факт действительности) либо к сфере сознания и познания (</a:t>
            </a:r>
            <a:r>
              <a:rPr lang="ru-RU" sz="2000" dirty="0" err="1"/>
              <a:t>фактсознания</a:t>
            </a:r>
            <a:r>
              <a:rPr lang="ru-RU" sz="2000" dirty="0"/>
              <a:t>);</a:t>
            </a:r>
          </a:p>
          <a:p>
            <a:pPr marL="427038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знание о каком-либо событии, явлении, достоверность которого доказана (истина);</a:t>
            </a:r>
          </a:p>
          <a:p>
            <a:pPr marL="427038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sz="2000" dirty="0"/>
              <a:t>предложение, фиксирующее знание, полученное в ходе наблюдений и экспериментов.</a:t>
            </a:r>
            <a:endParaRPr lang="LID4096" sz="2000" dirty="0"/>
          </a:p>
        </p:txBody>
      </p:sp>
      <p:pic>
        <p:nvPicPr>
          <p:cNvPr id="7" name="Graphic 6" descr="Decision chart">
            <a:extLst>
              <a:ext uri="{FF2B5EF4-FFF2-40B4-BE49-F238E27FC236}">
                <a16:creationId xmlns:a16="http://schemas.microsoft.com/office/drawing/2014/main" id="{8D617D41-78BB-AE1B-6681-F2B018F4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3" y="1492450"/>
            <a:ext cx="3412514" cy="341251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EC9799F-A0B8-45B9-8164-71F283892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011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Божья коровка на одуванчике">
            <a:extLst>
              <a:ext uri="{FF2B5EF4-FFF2-40B4-BE49-F238E27FC236}">
                <a16:creationId xmlns:a16="http://schemas.microsoft.com/office/drawing/2014/main" id="{A44E58CB-85F2-0BDA-0B64-4022F880E4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14" r="49438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BA02B-489D-6BD8-8724-5FCFAAE7A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389" y="2117575"/>
            <a:ext cx="6545179" cy="4331351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2000" b="1" i="0" u="none" strike="noStrike" baseline="0" dirty="0">
                <a:latin typeface="TimesNewRoman,Bold"/>
              </a:rPr>
              <a:t>Эмпирическое обобщение </a:t>
            </a:r>
            <a:r>
              <a:rPr lang="ru-RU" sz="2000" b="0" i="0" u="none" strike="noStrike" baseline="0" dirty="0">
                <a:latin typeface="TimesNewRoman"/>
              </a:rPr>
              <a:t>— это система определенных научных фактов, на основании которой можно сделать определенные выводы или выявить недочеты и ошибки.</a:t>
            </a:r>
          </a:p>
          <a:p>
            <a:pPr algn="just">
              <a:lnSpc>
                <a:spcPct val="110000"/>
              </a:lnSpc>
            </a:pPr>
            <a:r>
              <a:rPr lang="ru-RU" sz="2000" b="0" i="0" u="none" strike="noStrike" baseline="0" dirty="0">
                <a:latin typeface="TimesNewRoman"/>
              </a:rPr>
              <a:t>Эмпирические законы отражают регулярность в явлениях, устойчивость в отношениях между наблюдаемыми явлениями. Эти законы теоретическим знанием не являются. В отличие от теоретических законов, которые раскрывают существенные связи действительности, эмпирические законы отражают более поверхностный уровень зависимостей.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23230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5AB0133-D6C9-7C77-5AAE-9746900DA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261006"/>
              </p:ext>
            </p:extLst>
          </p:nvPr>
        </p:nvGraphicFramePr>
        <p:xfrm>
          <a:off x="4741863" y="639763"/>
          <a:ext cx="7049084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01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2629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1E389-E835-0879-3CF1-06F01C15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0" i="0" u="none" strike="noStrike">
                <a:solidFill>
                  <a:srgbClr val="FFFFFF"/>
                </a:solidFill>
              </a:rPr>
              <a:t>Классификация общенаучных методов</a:t>
            </a:r>
            <a:endParaRPr lang="en-US" sz="370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6C060DD-5F7A-3457-F710-9AC5BAA0A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946" y="84221"/>
            <a:ext cx="6547185" cy="669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D4B69-9566-4535-4FA0-847571C9A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213" y="300789"/>
            <a:ext cx="7435512" cy="6100011"/>
          </a:xfrm>
        </p:spPr>
        <p:txBody>
          <a:bodyPr anchor="ctr">
            <a:normAutofit/>
          </a:bodyPr>
          <a:lstStyle/>
          <a:p>
            <a:r>
              <a:rPr lang="ru-RU" sz="2000" b="0" i="0" u="none" strike="noStrike" baseline="0" dirty="0">
                <a:latin typeface="TimesNewRoman"/>
              </a:rPr>
              <a:t>Любое научное исследование осуществляется определенными приемами и способами, по определенным правилам.</a:t>
            </a:r>
          </a:p>
          <a:p>
            <a:r>
              <a:rPr lang="ru-RU" sz="2000" b="1" i="0" u="none" strike="noStrike" baseline="0" dirty="0">
                <a:latin typeface="TimesNewRoman,Bold"/>
              </a:rPr>
              <a:t>Способ </a:t>
            </a:r>
            <a:r>
              <a:rPr lang="ru-RU" sz="2000" b="0" i="0" u="none" strike="noStrike" baseline="0" dirty="0">
                <a:latin typeface="TimesNewRoman"/>
              </a:rPr>
              <a:t>— это действие или система действий, применяемых при исполнении какой-либо работы, при осуществлении чего-либо.</a:t>
            </a:r>
          </a:p>
          <a:p>
            <a:r>
              <a:rPr lang="ru-RU" sz="2000" b="0" i="0" u="none" strike="noStrike" baseline="0" dirty="0">
                <a:latin typeface="TimesNewRoman"/>
              </a:rPr>
              <a:t>Методику можно определить как совокупность способов и приемов познания.</a:t>
            </a:r>
          </a:p>
          <a:p>
            <a:r>
              <a:rPr lang="ru-RU" sz="2000" b="1" i="0" u="none" strike="noStrike" baseline="0" dirty="0">
                <a:latin typeface="TimesNewRoman,Bold"/>
              </a:rPr>
              <a:t>Методика </a:t>
            </a:r>
            <a:r>
              <a:rPr lang="ru-RU" sz="2000" b="0" i="0" u="none" strike="noStrike" baseline="0" dirty="0">
                <a:latin typeface="TimesNewRoman"/>
              </a:rPr>
              <a:t>— это совокупность мыслительных и физических операций, размещенных в определенной последовательности, в соответствии с которой достигается цель исследования.</a:t>
            </a:r>
            <a:endParaRPr lang="LID4096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2368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0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6A9F15-48E6-770E-CF01-3C9BB0F952E2}"/>
              </a:ext>
            </a:extLst>
          </p:cNvPr>
          <p:cNvSpPr txBox="1"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0" i="0" u="none" strike="noStrike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При разработке методики необходимо: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4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graphicFrame>
        <p:nvGraphicFramePr>
          <p:cNvPr id="20" name="Объект 2">
            <a:extLst>
              <a:ext uri="{FF2B5EF4-FFF2-40B4-BE49-F238E27FC236}">
                <a16:creationId xmlns:a16="http://schemas.microsoft.com/office/drawing/2014/main" id="{E508D073-BE4B-13B6-63F6-3A83D5DE4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530853"/>
              </p:ext>
            </p:extLst>
          </p:nvPr>
        </p:nvGraphicFramePr>
        <p:xfrm>
          <a:off x="421105" y="2153654"/>
          <a:ext cx="11429999" cy="3947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7044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20AB2-8768-6D52-80D7-53E65C24F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577515"/>
            <a:ext cx="3125804" cy="546234"/>
          </a:xfrm>
        </p:spPr>
        <p:txBody>
          <a:bodyPr/>
          <a:lstStyle/>
          <a:p>
            <a:r>
              <a:rPr lang="ru-RU" sz="1800" b="1" i="1" u="none" strike="noStrike" baseline="0" dirty="0" err="1">
                <a:latin typeface="Arial,BoldItalic"/>
              </a:rPr>
              <a:t>Общелогические</a:t>
            </a:r>
            <a:r>
              <a:rPr lang="ru-RU" sz="1800" b="1" i="1" u="none" strike="noStrike" baseline="0" dirty="0">
                <a:latin typeface="Arial,BoldItalic"/>
              </a:rPr>
              <a:t> методы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989ABB-B69C-07BD-6729-2AE187A4B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939759"/>
            <a:ext cx="11899232" cy="4220410"/>
          </a:xfrm>
        </p:spPr>
        <p:txBody>
          <a:bodyPr>
            <a:noAutofit/>
          </a:bodyPr>
          <a:lstStyle/>
          <a:p>
            <a:pPr algn="l"/>
            <a:r>
              <a:rPr lang="ru-RU" sz="1400" b="0" i="1" u="none" strike="noStrike" baseline="0" dirty="0">
                <a:latin typeface="TimesNewRoman,Italic"/>
              </a:rPr>
              <a:t>Анализ </a:t>
            </a:r>
            <a:r>
              <a:rPr lang="ru-RU" sz="1400" b="0" i="0" u="none" strike="noStrike" baseline="0" dirty="0">
                <a:latin typeface="TimesNewRoman"/>
              </a:rPr>
              <a:t>— метод исследования, с помощью которого изучаемое явление или процесс мысленно расчленяются на составные элементы с целью изучения каждого в отдельности. Разновидностями анализа являются классификация и периодизация.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Синтез </a:t>
            </a:r>
            <a:r>
              <a:rPr lang="ru-RU" sz="1400" b="0" i="0" u="none" strike="noStrike" baseline="0" dirty="0">
                <a:latin typeface="TimesNewRoman"/>
              </a:rPr>
              <a:t>— метод исследования, предполагающий мысленное соединение составных частей или элементов изучаемого объекта, его изучение как единого целого. Методы анализа и синтеза взаимоувязаны, их одинаково используют в научных исследованиях.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Индукция </a:t>
            </a:r>
            <a:r>
              <a:rPr lang="ru-RU" sz="1400" b="0" i="0" u="none" strike="noStrike" baseline="0" dirty="0">
                <a:latin typeface="TimesNewRoman"/>
              </a:rPr>
              <a:t>— это движение мысли (познания) от фактов, отдельных случаев к общему положению. Индукция приводит к всеобщим понятиям и законам, которые могут быть положены в основу дедукции.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Дедукция </a:t>
            </a:r>
            <a:r>
              <a:rPr lang="ru-RU" sz="1400" b="0" i="0" u="none" strike="noStrike" baseline="0" dirty="0">
                <a:latin typeface="TimesNewRoman"/>
              </a:rPr>
              <a:t>— это выведение единичного, частного из какого-либо общего положения; движение мысли (познания) от общих утверждений к утверждениям об отдельных предметах или явлениях. Посредством дедуктивных умозаключений «выводят» определенную мысль из других мыслей.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Аналогия </a:t>
            </a:r>
            <a:r>
              <a:rPr lang="ru-RU" sz="1400" b="0" i="0" u="none" strike="noStrike" baseline="0" dirty="0">
                <a:latin typeface="TimesNewRoman"/>
              </a:rPr>
              <a:t>— это способ получения знаний о предметах и явлениях на основании того, что они имеют сходство с другими; рассуждение, в котором из сходства изучаемых объектов в некоторых признаках делается заключение об их сходстве и в других признаках.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Под </a:t>
            </a:r>
            <a:r>
              <a:rPr lang="ru-RU" sz="1400" b="0" i="1" u="none" strike="noStrike" baseline="0" dirty="0">
                <a:latin typeface="TimesNewRoman,Italic"/>
              </a:rPr>
              <a:t>аналогией </a:t>
            </a:r>
            <a:r>
              <a:rPr lang="ru-RU" sz="1400" b="0" i="0" u="none" strike="noStrike" baseline="0" dirty="0">
                <a:latin typeface="TimesNewRoman"/>
              </a:rPr>
              <a:t>понимается подобие, сходство каких-то свойств, признаков или отношений у различных в целом объектов. В основе метода аналогии лежит сравнение. Если делается логический вывод о наличии </a:t>
            </a:r>
            <a:r>
              <a:rPr lang="ru-RU" sz="1400" dirty="0">
                <a:latin typeface="TimesNewRoman"/>
              </a:rPr>
              <a:t>какого-то свойства, признака у изучаемого объекта на основании его сходства с другими объектами, то этот вывод называется умозаключением по аналогии.</a:t>
            </a:r>
          </a:p>
        </p:txBody>
      </p:sp>
    </p:spTree>
    <p:extLst>
      <p:ext uri="{BB962C8B-B14F-4D97-AF65-F5344CB8AC3E}">
        <p14:creationId xmlns:p14="http://schemas.microsoft.com/office/powerpoint/2010/main" val="1190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F61BA-7D77-CDE2-4B7C-8A1897145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1736"/>
            <a:ext cx="4473341" cy="462013"/>
          </a:xfrm>
        </p:spPr>
        <p:txBody>
          <a:bodyPr/>
          <a:lstStyle/>
          <a:p>
            <a:r>
              <a:rPr lang="ru-RU" sz="1800" b="1" i="1" u="none" strike="noStrike" baseline="0" dirty="0">
                <a:latin typeface="Arial,BoldItalic"/>
              </a:rPr>
              <a:t>Методы теоретического уровня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2BCDC-C7FD-DB37-E040-60254FB5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5" y="2021305"/>
            <a:ext cx="11610473" cy="3847787"/>
          </a:xfrm>
        </p:spPr>
        <p:txBody>
          <a:bodyPr>
            <a:noAutofit/>
          </a:bodyPr>
          <a:lstStyle/>
          <a:p>
            <a:pPr algn="l"/>
            <a:r>
              <a:rPr lang="ru-RU" sz="1400" b="0" i="1" u="none" strike="noStrike" baseline="0" dirty="0">
                <a:latin typeface="TimesNewRoman,Italic"/>
              </a:rPr>
              <a:t>Аксиоматический метод </a:t>
            </a:r>
            <a:r>
              <a:rPr lang="ru-RU" sz="1400" b="0" i="0" u="none" strike="noStrike" baseline="0" dirty="0">
                <a:latin typeface="TimesNewRoman"/>
              </a:rPr>
              <a:t>заключается в том, что некоторые утвержде</a:t>
            </a:r>
            <a:r>
              <a:rPr lang="ru-RU" sz="1400" dirty="0">
                <a:latin typeface="TimesNewRoman"/>
              </a:rPr>
              <a:t>н</a:t>
            </a:r>
            <a:r>
              <a:rPr lang="ru-RU" sz="1400" b="0" i="0" u="none" strike="noStrike" baseline="0" dirty="0">
                <a:latin typeface="TimesNewRoman"/>
              </a:rPr>
              <a:t>ия (аксиомы, постулаты) принимаются без доказательств и затем по определенным логическим правилам из них выводятся остальные знания.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Гипотетический метод </a:t>
            </a:r>
            <a:r>
              <a:rPr lang="ru-RU" sz="1400" b="0" i="0" u="none" strike="noStrike" baseline="0" dirty="0">
                <a:latin typeface="TimesNewRoman"/>
              </a:rPr>
              <a:t>основан на разработке гипотезы, научного предположения, содержащего элементы новизны и оригинальности. Гипотеза должна полнее и лучше объяснить явления и процессы, подтверждаться экспериментально и соответствовать общим законам диалектики и естествознания. Этот метод исследования является основным и наиболее распространенным в прикладных науках.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Формализация </a:t>
            </a:r>
            <a:r>
              <a:rPr lang="ru-RU" sz="1400" b="0" i="0" u="none" strike="noStrike" baseline="0" dirty="0">
                <a:latin typeface="TimesNewRoman"/>
              </a:rPr>
              <a:t>состоит в том, что основные положения процессов и явлений представляют в виде формул и специальной символики. Путем операций с формулами можно получать новые формулы, доказывать истинность какого-либо положения. Формализация является основой для алгоритмизации и программирования, без которых не может обойтись компьютеризация знания и процесса исследования. Применение символов и других знакомых систем позволяет установить закономерности между изучаемыми фактами.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Абстрагирование </a:t>
            </a:r>
            <a:r>
              <a:rPr lang="ru-RU" sz="1400" b="1" i="0" u="none" strike="noStrike" baseline="0" dirty="0">
                <a:latin typeface="TimesNewRoman,Bold"/>
              </a:rPr>
              <a:t>— </a:t>
            </a:r>
            <a:r>
              <a:rPr lang="ru-RU" sz="1400" b="0" i="0" u="none" strike="noStrike" baseline="0" dirty="0">
                <a:latin typeface="TimesNewRoman"/>
              </a:rPr>
              <a:t>отвлечение от второстепенных фактов с целью сосредоточиться на важнейших особенностях изучаемого явления. Например, при исследовании работы какого-либо механизма анализируют расчетную схему, которая отображает основные, существенные свойства механизма.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2257563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2826BD-D2EA-EFEB-41B0-314B79E8C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3786" y="621697"/>
            <a:ext cx="6791894" cy="5147973"/>
          </a:xfrm>
        </p:spPr>
        <p:txBody>
          <a:bodyPr anchor="ctr">
            <a:normAutofit/>
          </a:bodyPr>
          <a:lstStyle/>
          <a:p>
            <a:r>
              <a:rPr lang="ru-RU" sz="2000" b="0" i="0" u="none" strike="noStrike" baseline="0" dirty="0">
                <a:latin typeface="TimesNewRoman"/>
              </a:rPr>
              <a:t>Цель научного исследования — определение конкретного объекта и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всестороннее, достоверное изучение его структуры, характеристик, связей на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основе разработанных в науке принципов и методов познания, а также получение полезных для деятельности человека результатов, внедрение в производство с дальнейшим экономическим эффектом.</a:t>
            </a:r>
            <a:endParaRPr lang="en-US" sz="2000" b="0" i="0" u="none" strike="noStrike" baseline="0" dirty="0">
              <a:latin typeface="TimesNew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0850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556701C-0F52-5FD1-B1CF-16C51580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7232"/>
            <a:ext cx="11734800" cy="3811336"/>
          </a:xfrm>
        </p:spPr>
        <p:txBody>
          <a:bodyPr>
            <a:noAutofit/>
          </a:bodyPr>
          <a:lstStyle/>
          <a:p>
            <a:pPr algn="l"/>
            <a:r>
              <a:rPr lang="ru-RU" sz="1400" b="0" i="1" u="none" strike="noStrike" baseline="0" dirty="0">
                <a:latin typeface="TimesNewRoman,Italic"/>
              </a:rPr>
              <a:t>Ранжирование</a:t>
            </a:r>
            <a:r>
              <a:rPr lang="ru-RU" sz="1400" b="0" i="0" u="none" strike="noStrike" baseline="0" dirty="0">
                <a:latin typeface="TimesNewRoman"/>
              </a:rPr>
              <a:t>. Иногда при анализе явлений и процессов возникает потребность рассмотреть большое количество фактов (признаков). Здесь важно уметь выделить главное. В этом случае может быть применен способ ранжирования, с помощью которого исключают все второстепенное, не влияющее существенно на рассматриваемое явление.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Обобщение </a:t>
            </a:r>
            <a:r>
              <a:rPr lang="ru-RU" sz="1400" b="1" i="0" u="none" strike="noStrike" baseline="0" dirty="0">
                <a:latin typeface="TimesNewRoman,Bold"/>
              </a:rPr>
              <a:t>— </a:t>
            </a:r>
            <a:r>
              <a:rPr lang="ru-RU" sz="1400" b="0" i="0" u="none" strike="noStrike" baseline="0" dirty="0">
                <a:latin typeface="TimesNewRoman"/>
              </a:rPr>
              <a:t>установление общих свойств и отношений предметов и явлений; определение общего понятия, в котором отражены существенные, основные признаки предметов или явлений данного класса. Вместе с тем обобщение может выражаться в выделении не существенных, а любых признаков предмета или явления. Этот метод научного исследования опирается на философские категории общего, особенного и единичного.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Исторический метод </a:t>
            </a:r>
            <a:r>
              <a:rPr lang="ru-RU" sz="1400" b="0" i="0" u="none" strike="noStrike" baseline="0" dirty="0">
                <a:latin typeface="TimesNewRoman"/>
              </a:rPr>
              <a:t>позволяет исследовать возникновение, формирование и развитие процессов и событий в хронологической последовательности с целью выявить внутренние и внешние связи, закономерности и противоречия. Данный метод исследования используется преимущественно в общественных и, главным образом, в исторических науках. В прикладных же науках он применяется, например, при изучении развития и формирования тех или иных отраслей науки и техники.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Восхождение от абстрактного к конкретному</a:t>
            </a:r>
            <a:r>
              <a:rPr lang="ru-RU" sz="1400" b="0" i="0" u="none" strike="noStrike" baseline="0" dirty="0">
                <a:latin typeface="TimesNewRoman"/>
              </a:rPr>
              <a:t>, как метод научного познания состоит в том, что исследователь вначале находит главную связь изучаемого предмета (явления). Затем, прослеживая, как она видоизменяется в различных условиях, открывает новые связи и таким путем отображает во всей полноте его сущность.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Метод системного анализа</a:t>
            </a:r>
            <a:r>
              <a:rPr lang="ru-RU" sz="1400" b="0" i="0" u="none" strike="noStrike" baseline="0" dirty="0">
                <a:latin typeface="TimesNewRoman"/>
              </a:rPr>
              <a:t>. В основе системного анализа лежит понятие системы, под которой понимается множество объектов (компонентов), обладающих определенными свойствами с фиксированными между ними отношениями. На базе этого понятия производится учет связей, используются количественные сравнения альтернатив, для того, чтобы наилучшее решение, оцениваемое каким-либо критерием, измеримостью, эффективностью, надежностью, качеством и т.п.</a:t>
            </a:r>
          </a:p>
        </p:txBody>
      </p:sp>
    </p:spTree>
    <p:extLst>
      <p:ext uri="{BB962C8B-B14F-4D97-AF65-F5344CB8AC3E}">
        <p14:creationId xmlns:p14="http://schemas.microsoft.com/office/powerpoint/2010/main" val="2660609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F952C2-AE19-B0B0-617B-AD94740C3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5" y="2069433"/>
            <a:ext cx="11345779" cy="3898230"/>
          </a:xfrm>
        </p:spPr>
        <p:txBody>
          <a:bodyPr>
            <a:noAutofit/>
          </a:bodyPr>
          <a:lstStyle/>
          <a:p>
            <a:pPr algn="l"/>
            <a:r>
              <a:rPr lang="ru-RU" sz="1400" b="0" i="0" u="none" strike="noStrike" baseline="0" dirty="0">
                <a:latin typeface="TimesNewRoman"/>
              </a:rPr>
              <a:t>Системный анализ складывается из основных трех этапов: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1400" b="0" i="0" u="none" strike="noStrike" baseline="0" dirty="0">
                <a:latin typeface="TimesNewRoman"/>
              </a:rPr>
              <a:t>первый заключается в постановке задачи: определяют объект, цели и задачи исследования, а также критерии для изучения и управления объектом;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1400" b="0" i="0" u="none" strike="noStrike" baseline="0" dirty="0">
                <a:latin typeface="TimesNewRoman"/>
              </a:rPr>
              <a:t>второй этап </a:t>
            </a:r>
            <a:r>
              <a:rPr lang="ru-RU" sz="1400" b="1" i="0" u="none" strike="noStrike" baseline="0" dirty="0">
                <a:latin typeface="TimesNewRoman,Bold"/>
              </a:rPr>
              <a:t>— </a:t>
            </a:r>
            <a:r>
              <a:rPr lang="ru-RU" sz="1400" b="0" i="0" u="none" strike="noStrike" baseline="0" dirty="0">
                <a:latin typeface="TimesNewRoman"/>
              </a:rPr>
              <a:t>определение границ изучаемой системы и определяется ее структура: объекты и процессы, имеющие отношение к поставленной цели, разбиваются собственно на изучаемую систему и внешнюю среду;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ru-RU" sz="1400" b="0" i="0" u="none" strike="noStrike" baseline="0" dirty="0">
                <a:latin typeface="TimesNewRoman"/>
              </a:rPr>
              <a:t>третий этап </a:t>
            </a:r>
            <a:r>
              <a:rPr lang="ru-RU" sz="1400" b="1" i="0" u="none" strike="noStrike" baseline="0" dirty="0">
                <a:latin typeface="TimesNewRoman,Bold"/>
              </a:rPr>
              <a:t>— </a:t>
            </a:r>
            <a:r>
              <a:rPr lang="ru-RU" sz="1400" b="0" i="0" u="none" strike="noStrike" baseline="0" dirty="0">
                <a:latin typeface="TimesNewRoman"/>
              </a:rPr>
              <a:t>составление математической модели исследуемой системы: сначала производят параметризацию системы, описывают выделенные элементы системы и их взаимодействие.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Методы системного анализа: метод анализа иерархий (МАИ), методы теории нечетких множеств, метод «мозговая атака», метод сценариев, метод экспертных оценок, метод ранжирования, метод парного сравнения, метод множественного сравнения и др.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Системные методы </a:t>
            </a:r>
            <a:r>
              <a:rPr lang="ru-RU" sz="1400" b="0" i="0" u="none" strike="noStrike" baseline="0" dirty="0">
                <a:latin typeface="TimesNewRoman"/>
              </a:rPr>
              <a:t>используются при исследовании сложных систем с многообразными связями, характеризуемыми как непрерывностью и детерминированностью, так и дискретностью и случайностью (исследование операций, теория массового обслуживания, теория управления, теория множеств и др.).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2671085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C7DBD-758F-4FF2-84AC-B33B733A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7744"/>
            <a:ext cx="3968015" cy="582328"/>
          </a:xfrm>
        </p:spPr>
        <p:txBody>
          <a:bodyPr/>
          <a:lstStyle/>
          <a:p>
            <a:r>
              <a:rPr lang="ru-RU" sz="1800" b="1" i="1" u="none" strike="noStrike" baseline="0" dirty="0">
                <a:latin typeface="Arial,BoldItalic"/>
              </a:rPr>
              <a:t>Методы эмпирического уровня</a:t>
            </a:r>
            <a:endParaRPr lang="LID4096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F893A-0C03-422B-073C-33AE3B27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71" y="2036012"/>
            <a:ext cx="11223057" cy="3760891"/>
          </a:xfrm>
        </p:spPr>
        <p:txBody>
          <a:bodyPr>
            <a:noAutofit/>
          </a:bodyPr>
          <a:lstStyle/>
          <a:p>
            <a:pPr algn="l"/>
            <a:r>
              <a:rPr lang="ru-RU" sz="1400" b="0" i="0" u="none" strike="noStrike" baseline="0" dirty="0">
                <a:latin typeface="TimesNewRoman"/>
              </a:rPr>
              <a:t>Первичными в познании физической и экономической сущности процессов выступают наблюдения.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Наблюдение </a:t>
            </a:r>
            <a:r>
              <a:rPr lang="ru-RU" sz="1400" b="1" i="0" u="none" strike="noStrike" baseline="0" dirty="0">
                <a:latin typeface="TimesNewRoman,Bold"/>
              </a:rPr>
              <a:t>— </a:t>
            </a:r>
            <a:r>
              <a:rPr lang="ru-RU" sz="1400" b="0" i="0" u="none" strike="noStrike" baseline="0" dirty="0">
                <a:latin typeface="TimesNewRoman"/>
              </a:rPr>
              <a:t>это способ познания, основанный на непосредственном восприятии свойств предметов и явлений при помощи органов чувств. 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Каждое наблюдение может зафиксировать лишь некоторые факторы. Для того чтобы наиболее полно понять процесс, необходимо иметь большое количество наблюдений. Как метод научного исследования, наблюдение применяется, например, для сбора социологической информации в области экономики.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В зависимости от положения исследователя по отношению к объекту изучения различают простое и включенное наблюдение.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Первое состоит в наблюдении со стороны, когда исследователь </a:t>
            </a:r>
            <a:r>
              <a:rPr lang="ru-RU" sz="1400" b="1" i="0" u="none" strike="noStrike" baseline="0" dirty="0">
                <a:latin typeface="TimesNewRoman,Bold"/>
              </a:rPr>
              <a:t>— </a:t>
            </a:r>
            <a:r>
              <a:rPr lang="ru-RU" sz="1400" b="0" i="0" u="none" strike="noStrike" baseline="0" dirty="0">
                <a:latin typeface="TimesNewRoman"/>
              </a:rPr>
              <a:t>постороннее по отношению к объекту лицо, не являющееся участником деятельности.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Второе характеризуется тем, что исследователь открыто или инкогнито включается в деятельность в качестве участника.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Если </a:t>
            </a:r>
            <a:r>
              <a:rPr lang="ru-RU" sz="1400" b="0" i="1" u="none" strike="noStrike" baseline="0" dirty="0">
                <a:latin typeface="TimesNewRoman,Italic"/>
              </a:rPr>
              <a:t>наблюдение </a:t>
            </a:r>
            <a:r>
              <a:rPr lang="ru-RU" sz="1400" b="0" i="0" u="none" strike="noStrike" baseline="0" dirty="0">
                <a:latin typeface="TimesNewRoman"/>
              </a:rPr>
              <a:t>проводилось в естественной обстановке, то его называют </a:t>
            </a:r>
            <a:r>
              <a:rPr lang="ru-RU" sz="1400" b="0" i="1" u="none" strike="noStrike" baseline="0" dirty="0">
                <a:latin typeface="TimesNewRoman,Italic"/>
              </a:rPr>
              <a:t>полевым</a:t>
            </a:r>
            <a:r>
              <a:rPr lang="ru-RU" sz="1400" b="0" i="0" u="none" strike="noStrike" baseline="0" dirty="0">
                <a:latin typeface="TimesNewRoman"/>
              </a:rPr>
              <a:t>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Если условия окружающей среды, ситуация были специально созданы исследователем, то оно будет считаться </a:t>
            </a:r>
            <a:r>
              <a:rPr lang="ru-RU" sz="1400" b="0" i="1" u="none" strike="noStrike" baseline="0" dirty="0">
                <a:latin typeface="TimesNewRoman,Italic"/>
              </a:rPr>
              <a:t>лабораторным</a:t>
            </a:r>
            <a:r>
              <a:rPr lang="ru-RU" sz="1400" b="0" i="0" u="none" strike="noStrike" baseline="0" dirty="0">
                <a:latin typeface="TimesNewRoman"/>
              </a:rPr>
              <a:t>.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857605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8BA849-BD31-6B1B-6067-19B8BB917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2009274"/>
            <a:ext cx="11490158" cy="41869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1800" b="0" i="0" u="none" strike="noStrike" baseline="0" dirty="0">
                <a:latin typeface="TimesNewRoman"/>
              </a:rPr>
              <a:t>Результаты наблюдения могут фиксироваться в протоколах, дневниках, карточках, на кинопленках и другими способами.</a:t>
            </a:r>
          </a:p>
          <a:p>
            <a:pPr algn="l"/>
            <a:r>
              <a:rPr lang="ru-RU" sz="1800" b="0" i="1" u="none" strike="noStrike" baseline="0" dirty="0">
                <a:latin typeface="TimesNewRoman,Italic"/>
              </a:rPr>
              <a:t>Эксперимент </a:t>
            </a:r>
            <a:r>
              <a:rPr lang="ru-RU" sz="1800" b="0" i="0" u="none" strike="noStrike" baseline="0" dirty="0">
                <a:latin typeface="TimesNewRoman"/>
              </a:rPr>
              <a:t>является наиболее важной составной частью научных исследований. Это один из основных способов получить новые научные знания. От обычного, пассивного наблюдения эксперимент отличается активным воздействием исследователя на изучаемое явление.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Основной целью эксперимента является проверка теоретических положений (подтверждение рабочей гипотезы), а также более широкое и глубокое изучение темы научного исследования. Эксперимент должен быть проведен по возможности в кратчайший срок с минимальными затратами при самом высоком качестве полученных результатов. Различают эксперименты естественные и искусственные.</a:t>
            </a:r>
          </a:p>
          <a:p>
            <a:pPr algn="l"/>
            <a:r>
              <a:rPr lang="ru-RU" sz="1800" b="0" i="1" u="none" strike="noStrike" baseline="0" dirty="0">
                <a:latin typeface="TimesNewRoman,Italic"/>
              </a:rPr>
              <a:t>Естественные эксперименты </a:t>
            </a:r>
            <a:r>
              <a:rPr lang="ru-RU" sz="1800" b="0" i="0" u="none" strike="noStrike" baseline="0" dirty="0">
                <a:latin typeface="TimesNewRoman"/>
              </a:rPr>
              <a:t>характерны при изучении социальных явлений (социальный эксперимент) в обстановке, например, производства, быта и т. п.</a:t>
            </a:r>
          </a:p>
          <a:p>
            <a:pPr algn="l"/>
            <a:r>
              <a:rPr lang="ru-RU" sz="1800" b="0" i="1" u="none" strike="noStrike" baseline="0" dirty="0">
                <a:latin typeface="TimesNewRoman,Italic"/>
              </a:rPr>
              <a:t>Искусственные эксперименты </a:t>
            </a:r>
            <a:r>
              <a:rPr lang="ru-RU" sz="1800" b="0" i="0" u="none" strike="noStrike" baseline="0" dirty="0">
                <a:latin typeface="TimesNewRoman"/>
              </a:rPr>
              <a:t>широко применяются во многих естественнонаучных исследованиях.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Экспериментальные исследования бывают лабораторные и производственные.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3863233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41116D7-F564-4128-E015-60605847A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37" y="2033338"/>
            <a:ext cx="11742821" cy="3871850"/>
          </a:xfrm>
        </p:spPr>
        <p:txBody>
          <a:bodyPr>
            <a:noAutofit/>
          </a:bodyPr>
          <a:lstStyle/>
          <a:p>
            <a:pPr algn="l"/>
            <a:r>
              <a:rPr lang="ru-RU" sz="1600" b="0" i="1" u="none" strike="noStrike" baseline="0" dirty="0">
                <a:latin typeface="TimesNewRoman,Italic"/>
              </a:rPr>
              <a:t>Лабораторные </a:t>
            </a:r>
            <a:r>
              <a:rPr lang="ru-RU" sz="1600" b="0" i="0" u="none" strike="noStrike" baseline="0" dirty="0">
                <a:latin typeface="TimesNewRoman"/>
              </a:rPr>
              <a:t>экспериментальные исследования в форме </a:t>
            </a:r>
            <a:r>
              <a:rPr lang="ru-RU" sz="1600" b="0" i="1" u="none" strike="noStrike" baseline="0" dirty="0">
                <a:latin typeface="TimesNewRoman,Italic"/>
              </a:rPr>
              <a:t>опытов </a:t>
            </a:r>
            <a:r>
              <a:rPr lang="ru-RU" sz="1600" b="0" i="0" u="none" strike="noStrike" baseline="0" dirty="0">
                <a:latin typeface="TimesNewRoman"/>
              </a:rPr>
              <a:t>проводят с применением типовых приборов, специальных моделирующих установок, стендов, оборудования и т. д. Эти исследования позволяют наиболее полно и доброкачественно, с требуемой повторяемостью изучить влияние одних характеристик при варьировании других. Лабораторные опыты в случае достаточно полного научного обоснования эксперимента (математическое планирование) позволяют получить хорошую научную информацию с минимальными затратами. Однако такие эксперименты не всегда полностью моделируют реальный ход изучаемого процесса, поэтому возникает потребность в проведении производственного эксперимента.</a:t>
            </a:r>
          </a:p>
          <a:p>
            <a:pPr algn="l"/>
            <a:r>
              <a:rPr lang="ru-RU" sz="1600" b="0" i="1" u="none" strike="noStrike" baseline="0" dirty="0">
                <a:latin typeface="TimesNewRoman,Italic"/>
              </a:rPr>
              <a:t>Производственные </a:t>
            </a:r>
            <a:r>
              <a:rPr lang="ru-RU" sz="1600" b="0" i="0" u="none" strike="noStrike" baseline="0" dirty="0">
                <a:latin typeface="TimesNewRoman"/>
              </a:rPr>
              <a:t>экспериментальные исследования имеют целью изучить процесс в реальных условиях с учетом воздействия различных случайных факторов производственной среды.</a:t>
            </a:r>
          </a:p>
          <a:p>
            <a:pPr algn="l"/>
            <a:r>
              <a:rPr lang="ru-RU" sz="1600" b="0" i="1" u="none" strike="noStrike" baseline="0" dirty="0">
                <a:latin typeface="TimesNewRoman,Italic"/>
              </a:rPr>
              <a:t>Описание </a:t>
            </a:r>
            <a:r>
              <a:rPr lang="ru-RU" sz="1600" b="1" i="0" u="none" strike="noStrike" baseline="0" dirty="0">
                <a:latin typeface="TimesNewRoman,Bold"/>
              </a:rPr>
              <a:t>— </a:t>
            </a:r>
            <a:r>
              <a:rPr lang="ru-RU" sz="1600" b="0" i="0" u="none" strike="noStrike" baseline="0" dirty="0">
                <a:latin typeface="TimesNewRoman"/>
              </a:rPr>
              <a:t>это фиксация признаков исследуемого объекта, которые устанавливаются, например, путем наблюдения, измерения или эксперимента. Описание бывает: </a:t>
            </a:r>
          </a:p>
          <a:p>
            <a:pPr algn="l"/>
            <a:r>
              <a:rPr lang="ru-RU" sz="1600" b="0" i="0" u="none" strike="noStrike" baseline="0" dirty="0">
                <a:latin typeface="TimesNewRoman"/>
              </a:rPr>
              <a:t>1) </a:t>
            </a:r>
            <a:r>
              <a:rPr lang="ru-RU" sz="1600" b="0" i="1" u="none" strike="noStrike" baseline="0" dirty="0">
                <a:latin typeface="TimesNewRoman,Italic"/>
              </a:rPr>
              <a:t>непосредственным</a:t>
            </a:r>
            <a:r>
              <a:rPr lang="ru-RU" sz="1600" b="0" i="0" u="none" strike="noStrike" baseline="0" dirty="0">
                <a:latin typeface="TimesNewRoman"/>
              </a:rPr>
              <a:t>, когда исследователь непосредственно воспринимает и указывает признаки объекта;</a:t>
            </a:r>
          </a:p>
          <a:p>
            <a:pPr algn="l"/>
            <a:r>
              <a:rPr lang="ru-RU" sz="1600" b="0" i="0" u="none" strike="noStrike" baseline="0" dirty="0">
                <a:latin typeface="TimesNewRoman"/>
              </a:rPr>
              <a:t>2) </a:t>
            </a:r>
            <a:r>
              <a:rPr lang="ru-RU" sz="1600" b="0" i="1" u="none" strike="noStrike" baseline="0" dirty="0">
                <a:latin typeface="TimesNewRoman,Italic"/>
              </a:rPr>
              <a:t>опосредованным</a:t>
            </a:r>
            <a:r>
              <a:rPr lang="ru-RU" sz="1600" b="0" i="0" u="none" strike="noStrike" baseline="0" dirty="0">
                <a:latin typeface="TimesNewRoman"/>
              </a:rPr>
              <a:t>, когда исследователь отмечает признаки объекта, которые воспринимались другими лицами.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112225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E2A660-D6C1-F960-1C31-B1812369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2093495"/>
            <a:ext cx="11333748" cy="4066673"/>
          </a:xfrm>
        </p:spPr>
        <p:txBody>
          <a:bodyPr>
            <a:noAutofit/>
          </a:bodyPr>
          <a:lstStyle/>
          <a:p>
            <a:pPr algn="l"/>
            <a:r>
              <a:rPr lang="ru-RU" sz="1600" b="0" i="1" u="none" strike="noStrike" baseline="0" dirty="0">
                <a:latin typeface="TimesNewRoman,Italic"/>
              </a:rPr>
              <a:t>Счет </a:t>
            </a:r>
            <a:r>
              <a:rPr lang="ru-RU" sz="1600" b="0" i="0" u="none" strike="noStrike" baseline="0" dirty="0">
                <a:latin typeface="TimesNewRoman"/>
              </a:rPr>
              <a:t>(количественный метод) </a:t>
            </a:r>
            <a:r>
              <a:rPr lang="ru-RU" sz="1600" b="1" i="0" u="none" strike="noStrike" baseline="0" dirty="0">
                <a:latin typeface="TimesNewRoman,Bold"/>
              </a:rPr>
              <a:t>— </a:t>
            </a:r>
            <a:r>
              <a:rPr lang="ru-RU" sz="1600" b="0" i="0" u="none" strike="noStrike" baseline="0" dirty="0">
                <a:latin typeface="TimesNewRoman"/>
              </a:rPr>
              <a:t>это определение количественных соотношений объектов исследования или параметров, характеризующих их свойства. Так, экономическая статистика изучает количественную сторону экономически значимых явлений и процессов, т.е. их величину, степень распространенности, соотношение отдельных составных частей, изменение во времени и пространстве.</a:t>
            </a:r>
          </a:p>
          <a:p>
            <a:pPr algn="l"/>
            <a:r>
              <a:rPr lang="ru-RU" sz="1600" b="0" i="1" u="none" strike="noStrike" baseline="0" dirty="0">
                <a:latin typeface="TimesNewRoman,Italic"/>
              </a:rPr>
              <a:t>Сравнение </a:t>
            </a:r>
            <a:r>
              <a:rPr lang="ru-RU" sz="1600" b="1" i="0" u="none" strike="noStrike" baseline="0" dirty="0">
                <a:latin typeface="TimesNewRoman,Bold"/>
              </a:rPr>
              <a:t>— </a:t>
            </a:r>
            <a:r>
              <a:rPr lang="ru-RU" sz="1600" b="0" i="0" u="none" strike="noStrike" baseline="0" dirty="0">
                <a:latin typeface="TimesNewRoman"/>
              </a:rPr>
              <a:t>это сопоставление признаков, присущих двум или нескольким объектам, установление различия между ними или нахождение в них общего. В научном исследовании этот метод применяется, например, для сравнения экономических систем, институтов различных государств.</a:t>
            </a:r>
          </a:p>
          <a:p>
            <a:pPr algn="l"/>
            <a:r>
              <a:rPr lang="ru-RU" sz="1600" b="0" i="0" u="none" strike="noStrike" baseline="0" dirty="0">
                <a:latin typeface="TimesNewRoman"/>
              </a:rPr>
              <a:t>Выделить главное и затем глубоко исследовать процессы или явления с помощью обширной, но не систематизированной информации затруднительно. Поэтому такую информацию стремятся "сгустить" в некоторое абстрактное понятие — "модель".</a:t>
            </a:r>
          </a:p>
          <a:p>
            <a:r>
              <a:rPr lang="ru-RU" sz="1600" b="0" i="0" u="none" strike="noStrike" baseline="0" dirty="0">
                <a:latin typeface="TimesNewRoman"/>
              </a:rPr>
              <a:t>Под </a:t>
            </a:r>
            <a:r>
              <a:rPr lang="ru-RU" sz="1600" b="0" i="1" u="none" strike="noStrike" baseline="0" dirty="0">
                <a:latin typeface="TimesNewRoman,Italic"/>
              </a:rPr>
              <a:t>моделью </a:t>
            </a:r>
            <a:r>
              <a:rPr lang="ru-RU" sz="1600" b="0" i="0" u="none" strike="noStrike" baseline="0" dirty="0">
                <a:latin typeface="TimesNewRoman"/>
              </a:rPr>
              <a:t>понимают искусственную систему, отображающую основные свойства изучаемого объекта — оригинала. Модель — это изображение в удобной форме многочисленной информации об изучаемом объекте. Она находится в определенном соответствии с последним, может заменить его при исследовании и позволяет получить информацию о нем.</a:t>
            </a:r>
          </a:p>
          <a:p>
            <a:pPr algn="l"/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581033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DCD289B-6839-850B-7450-24558FBD3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2081463"/>
            <a:ext cx="11225463" cy="4006516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0" i="1" u="none" strike="noStrike" baseline="0" dirty="0">
                <a:latin typeface="TimesNewRoman,Italic"/>
              </a:rPr>
              <a:t>Метод моделирования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, </a:t>
            </a:r>
            <a:r>
              <a:rPr lang="ru-RU" sz="1800" b="0" i="0" u="none" strike="noStrike" baseline="0" dirty="0">
                <a:latin typeface="TimesNewRoman"/>
              </a:rPr>
              <a:t>изучение явлений с помощью моделей, </a:t>
            </a:r>
            <a:r>
              <a:rPr lang="ru-RU" sz="1800" b="1" i="0" u="none" strike="noStrike" baseline="0" dirty="0">
                <a:latin typeface="TimesNewRoman,Bold"/>
              </a:rPr>
              <a:t>— </a:t>
            </a:r>
            <a:r>
              <a:rPr lang="ru-RU" sz="1800" b="0" i="0" u="none" strike="noStrike" baseline="0" dirty="0">
                <a:latin typeface="TimesNewRoman"/>
              </a:rPr>
              <a:t>один из основных в современных исследованиях.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Различают физическое и математическое моделирование.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Под </a:t>
            </a:r>
            <a:r>
              <a:rPr lang="ru-RU" sz="1800" b="0" i="1" u="none" strike="noStrike" baseline="0" dirty="0">
                <a:latin typeface="TimesNewRoman,Italic"/>
              </a:rPr>
              <a:t>моделированием </a:t>
            </a:r>
            <a:r>
              <a:rPr lang="ru-RU" sz="1800" b="0" i="0" u="none" strike="noStrike" baseline="0" dirty="0">
                <a:latin typeface="TimesNewRoman"/>
              </a:rPr>
              <a:t>понимается изучение моделируемого объекта, базирующееся на взаимно однозначном соответствии определенной части свойств оригинала.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Моделирование включает в себя построение модели, изучение ее, и перенос полученных сведений на моделируемый объект-оригинал. В зависимости от характера используемых моделей различают несколько видов моделирования.</a:t>
            </a:r>
          </a:p>
          <a:p>
            <a:pPr algn="l"/>
            <a:r>
              <a:rPr lang="ru-RU" sz="1800" b="0" i="1" u="none" strike="noStrike" baseline="0" dirty="0">
                <a:latin typeface="TimesNewRoman,Italic"/>
              </a:rPr>
              <a:t>При физическом моделировании </a:t>
            </a:r>
            <a:r>
              <a:rPr lang="ru-RU" sz="1800" b="0" i="0" u="none" strike="noStrike" baseline="0" dirty="0">
                <a:latin typeface="TimesNewRoman"/>
              </a:rPr>
              <a:t>физика явлений в объекте и модели и их математические зависимости одинаковы. Физическое моделирование широко используется для разработки и </a:t>
            </a:r>
            <a:r>
              <a:rPr lang="ru-RU" sz="1800" b="0" i="0" u="none" strike="noStrike" baseline="0" dirty="0" err="1">
                <a:latin typeface="TimesNewRoman"/>
              </a:rPr>
              <a:t>экспери</a:t>
            </a:r>
            <a:r>
              <a:rPr lang="ru-RU" sz="180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ментального изучения различных сооружений (плотин электростанций, оросительных систем и т.п.), машин (аэродинамические качества самолетов), для лучшего понимания каких-то природных процессов и т.д.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4219110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C01000-9684-EA04-5A13-96B8BEE49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1" y="1852863"/>
            <a:ext cx="11718758" cy="4307306"/>
          </a:xfrm>
        </p:spPr>
        <p:txBody>
          <a:bodyPr>
            <a:noAutofit/>
          </a:bodyPr>
          <a:lstStyle/>
          <a:p>
            <a:pPr algn="l"/>
            <a:r>
              <a:rPr lang="ru-RU" sz="1400" b="0" i="1" u="none" strike="noStrike" baseline="0" dirty="0">
                <a:latin typeface="TimesNewRoman,Italic"/>
              </a:rPr>
              <a:t>При математическом моделировании </a:t>
            </a:r>
            <a:r>
              <a:rPr lang="ru-RU" sz="1400" b="0" i="0" u="none" strike="noStrike" baseline="0" dirty="0">
                <a:latin typeface="TimesNewRoman"/>
              </a:rPr>
              <a:t>физика явлений может быть различной, а математические зависимости должны быть одинаковыми. Математическое моделирование приобретает особую ценность, когда возникает необходимость изучить очень сложные процессы. При построении модели свойства и сам объект обычно упрощают, обобщают. Чем ближе модель к оригиналу, тем удачнее она описывает объект, тем эффективнее теоретическое исследование и тем ближе полученные результаты к принятой гипотезе исследования.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Символическое </a:t>
            </a:r>
            <a:r>
              <a:rPr lang="ru-RU" sz="1400" b="0" i="0" u="none" strike="noStrike" baseline="0" dirty="0">
                <a:latin typeface="TimesNewRoman"/>
              </a:rPr>
              <a:t>(</a:t>
            </a:r>
            <a:r>
              <a:rPr lang="ru-RU" sz="1400" b="0" i="1" u="none" strike="noStrike" baseline="0" dirty="0">
                <a:latin typeface="TimesNewRoman,Italic"/>
              </a:rPr>
              <a:t>знаковое</a:t>
            </a:r>
            <a:r>
              <a:rPr lang="ru-RU" sz="1400" b="0" i="0" u="none" strike="noStrike" baseline="0" dirty="0">
                <a:latin typeface="TimesNewRoman"/>
              </a:rPr>
              <a:t>) </a:t>
            </a:r>
            <a:r>
              <a:rPr lang="ru-RU" sz="1400" b="0" i="1" u="none" strike="noStrike" baseline="0" dirty="0">
                <a:latin typeface="TimesNewRoman,Italic"/>
              </a:rPr>
              <a:t>моделирование </a:t>
            </a:r>
            <a:r>
              <a:rPr lang="ru-RU" sz="1400" b="0" i="0" u="none" strike="noStrike" baseline="0" dirty="0">
                <a:latin typeface="TimesNewRoman"/>
              </a:rPr>
              <a:t>связано с условно-знаковым представлением каких-то свойств, отношений объекта-оригинала (в виде графиков, номограмм, схем; химической символики – структурных формул химических соединений). Важной разновидностью символического моделирования является математическое моделирование (математические уравнения: дифференциальные, интегральные и их системы вместе с известными данными для их решения);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Численное моделирование </a:t>
            </a:r>
            <a:r>
              <a:rPr lang="ru-RU" sz="1400" b="0" i="0" u="none" strike="noStrike" baseline="0" dirty="0">
                <a:latin typeface="TimesNewRoman"/>
              </a:rPr>
              <a:t>на ЭВМ предполагает исследование математической модели изучаемого объекта с помощью предварительно составленных программ.</a:t>
            </a:r>
          </a:p>
          <a:p>
            <a:pPr algn="l"/>
            <a:r>
              <a:rPr lang="ru-RU" sz="1400" b="0" i="0" u="none" strike="noStrike" baseline="0" dirty="0">
                <a:latin typeface="TimesNewRoman"/>
              </a:rPr>
              <a:t>Модели могут быть физические, математические, натурные.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Физические модели </a:t>
            </a:r>
            <a:r>
              <a:rPr lang="ru-RU" sz="1400" b="0" i="0" u="none" strike="noStrike" baseline="0" dirty="0">
                <a:latin typeface="TimesNewRoman"/>
              </a:rPr>
              <a:t>позволяют наглядно представлять протекающие в натуре процессы. С помощью физических моделей можно изучать влияние отдельных параметров на течение физических процессов.</a:t>
            </a:r>
          </a:p>
          <a:p>
            <a:pPr algn="l"/>
            <a:r>
              <a:rPr lang="ru-RU" sz="1400" b="0" i="1" u="none" strike="noStrike" baseline="0" dirty="0">
                <a:latin typeface="TimesNewRoman,Italic"/>
              </a:rPr>
              <a:t>Математические модели </a:t>
            </a:r>
            <a:r>
              <a:rPr lang="ru-RU" sz="1400" b="0" i="0" u="none" strike="noStrike" baseline="0" dirty="0">
                <a:latin typeface="TimesNewRoman"/>
              </a:rPr>
              <a:t>позволяют количественно исследовать явления, трудно поддающиеся изучению на физических моделях.</a:t>
            </a:r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3530014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0C5F9B-FE42-F7DF-A94A-89647CC2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2177715"/>
            <a:ext cx="10984831" cy="380197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0" i="1" u="none" strike="noStrike" baseline="0" dirty="0">
                <a:latin typeface="TimesNewRoman,Italic"/>
              </a:rPr>
              <a:t>Натурные модели </a:t>
            </a:r>
            <a:r>
              <a:rPr lang="ru-RU" sz="1800" b="0" i="0" u="none" strike="noStrike" baseline="0" dirty="0">
                <a:latin typeface="TimesNewRoman"/>
              </a:rPr>
              <a:t>представляют собой масштабно изменяемые объекты, позволяющие наиболее полно исследовать процессы, протекающие в натурных условиях.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Стандартных рекомендаций по выбору и построению моделей не существует.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Модель должна отображать существенные явления процесса. Мелкие факторы, излишняя детализация, второстепенные явления и т. п. лишь усложняют модель, затрудняют теоретические исследования, делают их громоздкими, нецеленаправленными. Поэтому модель должна быть оптимальной по своей сложности, желательно наглядной, но главное — достаточно </a:t>
            </a:r>
            <a:r>
              <a:rPr lang="ru-RU" sz="1800" b="1" i="0" u="none" strike="noStrike" baseline="0" dirty="0">
                <a:latin typeface="TimesNewRoman,Bold"/>
              </a:rPr>
              <a:t>адекватной, </a:t>
            </a:r>
            <a:r>
              <a:rPr lang="ru-RU" sz="1800" b="0" i="0" u="none" strike="noStrike" baseline="0" dirty="0">
                <a:latin typeface="TimesNewRoman"/>
              </a:rPr>
              <a:t>т. е. описывать закономерности изучаемого явления с требуемой точностью.</a:t>
            </a:r>
          </a:p>
          <a:p>
            <a:pPr algn="l"/>
            <a:r>
              <a:rPr lang="ru-RU" sz="1800" b="0" i="0" u="none" strike="noStrike" baseline="0" dirty="0">
                <a:latin typeface="TimesNewRoman"/>
              </a:rPr>
              <a:t>Для построения наилучшей модели необходимо иметь глубокие и всесторонние знания не только по теме и смежным наукам, но и хорошо знать практические аспекты исследуемой задачи.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2291999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698F8D-9595-720D-E4E6-97D63FA03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/>
              <a:t>Благодарю за внимание!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669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700665-6258-97C1-63C5-EC8F48C8C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838" y="2080230"/>
            <a:ext cx="7517331" cy="413618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2000" b="0" i="0" u="none" strike="noStrike" baseline="0" dirty="0">
                <a:latin typeface="TimesNewRoman"/>
              </a:rPr>
              <a:t>Объектом научного исследования являются материальная или идеальная системы, а предметом — структура системы, взаимодействие ее элементов, различные свойства, закономерности развития.</a:t>
            </a:r>
          </a:p>
          <a:p>
            <a:pPr algn="just">
              <a:lnSpc>
                <a:spcPct val="110000"/>
              </a:lnSpc>
            </a:pPr>
            <a:r>
              <a:rPr lang="ru-RU" sz="2000" b="0" i="0" u="none" strike="noStrike" baseline="0" dirty="0">
                <a:latin typeface="TimesNewRoman"/>
              </a:rPr>
              <a:t>Результаты научных исследований оцениваются тем выше, чем выше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научность сделанных выводов и обобщений, чем достовернее они и эффективнее. Они должны создавать основу для новых научных разработок. Одним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из важнейших требований, предъявляемых к научному исследованию, является научное обобщение, которое позволит установить зависимость и связь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между изучаемыми явлениями и процессами и сделать научные выводы. Чем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глубже выводы, тем выше научный уровень исследования.</a:t>
            </a:r>
            <a:endParaRPr lang="LID4096" sz="2000" dirty="0"/>
          </a:p>
        </p:txBody>
      </p:sp>
      <p:pic>
        <p:nvPicPr>
          <p:cNvPr id="18" name="Graphic 6" descr="Головоломка">
            <a:extLst>
              <a:ext uri="{FF2B5EF4-FFF2-40B4-BE49-F238E27FC236}">
                <a16:creationId xmlns:a16="http://schemas.microsoft.com/office/drawing/2014/main" id="{39D54E54-DFCE-898A-334F-3CE0D88A9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9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010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5EFB0E-B22D-6664-D50F-3C68ACB58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2108207"/>
            <a:ext cx="7327231" cy="4051960"/>
          </a:xfrm>
        </p:spPr>
        <p:txBody>
          <a:bodyPr>
            <a:normAutofit fontScale="92500" lnSpcReduction="10000"/>
          </a:bodyPr>
          <a:lstStyle/>
          <a:p>
            <a:r>
              <a:rPr lang="ru-RU" sz="2000" b="0" i="0" u="none" strike="noStrike" baseline="0" dirty="0">
                <a:latin typeface="TimesNewRoman"/>
              </a:rPr>
              <a:t>В науке можно выделить </a:t>
            </a:r>
            <a:r>
              <a:rPr lang="ru-RU" sz="2000" b="1" i="0" u="none" strike="noStrike" baseline="0" dirty="0">
                <a:latin typeface="TimesNewRoman,Bold"/>
              </a:rPr>
              <a:t>эмпирический и теоретический уровни исследования и организации знания</a:t>
            </a:r>
            <a:r>
              <a:rPr lang="ru-RU" sz="2000" b="0" i="0" u="none" strike="noStrike" baseline="0" dirty="0">
                <a:latin typeface="TimesNewRoman"/>
              </a:rPr>
              <a:t>.</a:t>
            </a:r>
          </a:p>
          <a:p>
            <a:r>
              <a:rPr lang="ru-RU" sz="2000" b="0" i="1" u="none" strike="noStrike" baseline="0" dirty="0">
                <a:latin typeface="TimesNewRoman,Italic"/>
              </a:rPr>
              <a:t>Теоретический уровень </a:t>
            </a:r>
            <a:r>
              <a:rPr lang="ru-RU" sz="2000" b="0" i="0" u="none" strike="noStrike" baseline="0" dirty="0">
                <a:latin typeface="TimesNewRoman"/>
              </a:rPr>
              <a:t>научного знания предполагает наличие особых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абстрактных объектов </a:t>
            </a:r>
            <a:r>
              <a:rPr lang="ru-RU" sz="2000" b="0" i="1" u="none" strike="noStrike" baseline="0" dirty="0">
                <a:latin typeface="TimesNewRoman,Italic"/>
              </a:rPr>
              <a:t>(конструктов) </a:t>
            </a:r>
            <a:r>
              <a:rPr lang="ru-RU" sz="2000" b="0" i="0" u="none" strike="noStrike" baseline="0" dirty="0">
                <a:latin typeface="TimesNewRoman"/>
              </a:rPr>
              <a:t>и связывающих их теоретических законов, создаваемых с целью идеализированного описания и объяснения эмпирических ситуаций, т.е. с целью познания сущности явлений. Цель их —расширить знания общества и помочь более глубоко понять законы природы.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</a:p>
          <a:p>
            <a:r>
              <a:rPr lang="ru-RU" sz="2000" b="0" i="0" u="none" strike="noStrike" baseline="0" dirty="0">
                <a:latin typeface="TimesNewRoman"/>
              </a:rPr>
              <a:t>Такие разработки используют в основном для дальнейшего развития новых</a:t>
            </a:r>
            <a:r>
              <a:rPr lang="en-US" sz="2000" b="0" i="0" u="none" strike="noStrike" baseline="0" dirty="0">
                <a:latin typeface="TimesNewRoman"/>
              </a:rPr>
              <a:t> </a:t>
            </a:r>
            <a:r>
              <a:rPr lang="ru-RU" sz="2000" b="0" i="0" u="none" strike="noStrike" baseline="0" dirty="0">
                <a:latin typeface="TimesNewRoman"/>
              </a:rPr>
              <a:t>теоретических исследований, которые могут быть долгосрочными, бюджетными и др.</a:t>
            </a:r>
          </a:p>
        </p:txBody>
      </p:sp>
      <p:pic>
        <p:nvPicPr>
          <p:cNvPr id="7" name="Graphic 6" descr="Образование">
            <a:extLst>
              <a:ext uri="{FF2B5EF4-FFF2-40B4-BE49-F238E27FC236}">
                <a16:creationId xmlns:a16="http://schemas.microsoft.com/office/drawing/2014/main" id="{FA3CEB6A-EB81-4575-22D8-840BCB72D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321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A231BD-012D-1A54-6295-40EEDE702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516" y="2021310"/>
            <a:ext cx="7551490" cy="404260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1800" b="0" i="1" u="none" strike="noStrike" baseline="0" dirty="0">
                <a:latin typeface="TimesNewRoman,Italic"/>
              </a:rPr>
              <a:t>Элементами эмпирического знания </a:t>
            </a:r>
            <a:r>
              <a:rPr lang="ru-RU" sz="1800" b="0" i="0" u="none" strike="noStrike" baseline="0" dirty="0">
                <a:latin typeface="TimesNewRoman"/>
              </a:rPr>
              <a:t>являются факты, получаемые с помощью наблюдений и экспериментов и констатирующие качественные и количественные характеристики объектов и явлений. Устойчивая повторяемость и связи между эмпирическими характеристиками выражаются с помощью эмпирических законов, часто имеющих вероятностный характер.</a:t>
            </a:r>
          </a:p>
          <a:p>
            <a:pPr>
              <a:lnSpc>
                <a:spcPct val="110000"/>
              </a:lnSpc>
            </a:pPr>
            <a:r>
              <a:rPr lang="ru-RU" sz="1800" b="0" i="0" u="none" strike="noStrike" baseline="0" dirty="0">
                <a:latin typeface="TimesNewRoman"/>
              </a:rPr>
              <a:t>Итак, теоретический уровень исследования характеризуется преобладанием логических методов познания.</a:t>
            </a:r>
          </a:p>
          <a:p>
            <a:pPr>
              <a:lnSpc>
                <a:spcPct val="110000"/>
              </a:lnSpc>
            </a:pPr>
            <a:r>
              <a:rPr lang="ru-RU" sz="1800" b="0" i="0" u="none" strike="noStrike" baseline="0" dirty="0">
                <a:latin typeface="TimesNewRoman"/>
              </a:rPr>
              <a:t>На этом уровне полученные факты исследуются, обрабатываются с помощью логических понятий, умозаключений, законов и других форм мышления. Здесь исследуемые объекты мысленно анализируются, обобщаются, постигается их сущность, внутренние связи, законы развития. На этом уровне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познание с помощью органов чувств </a:t>
            </a:r>
            <a:r>
              <a:rPr lang="ru-RU" sz="1800" b="0" i="1" u="none" strike="noStrike" baseline="0" dirty="0">
                <a:latin typeface="TimesNewRoman,Italic"/>
              </a:rPr>
              <a:t>(эмпирия) </a:t>
            </a:r>
            <a:r>
              <a:rPr lang="ru-RU" sz="1800" b="0" i="0" u="none" strike="noStrike" baseline="0" dirty="0">
                <a:latin typeface="TimesNewRoman"/>
              </a:rPr>
              <a:t>может присутствовать, но оно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является подчиненным.</a:t>
            </a:r>
            <a:endParaRPr lang="LID4096" sz="1800" dirty="0"/>
          </a:p>
        </p:txBody>
      </p:sp>
      <p:pic>
        <p:nvPicPr>
          <p:cNvPr id="7" name="Graphic 6" descr="Отпечаток пальца">
            <a:extLst>
              <a:ext uri="{FF2B5EF4-FFF2-40B4-BE49-F238E27FC236}">
                <a16:creationId xmlns:a16="http://schemas.microsoft.com/office/drawing/2014/main" id="{22E19E68-A08E-8680-C8C1-FC3D3540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0534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Формулы, записанные на класснаядоска">
            <a:extLst>
              <a:ext uri="{FF2B5EF4-FFF2-40B4-BE49-F238E27FC236}">
                <a16:creationId xmlns:a16="http://schemas.microsoft.com/office/drawing/2014/main" id="{333B77DB-660F-6D37-AE02-BD16CF4F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7E70F-F84B-A0E9-3355-82506921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NewRoman"/>
              </a:rPr>
              <a:t>Структурными компонентами теоретического познания являются проблема, гипотеза и теория</a:t>
            </a:r>
            <a:endParaRPr lang="LID4096" sz="3600" b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7E729-3A76-A9FE-CAF7-88A73287D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561320" cy="3760891"/>
          </a:xfrm>
        </p:spPr>
        <p:txBody>
          <a:bodyPr>
            <a:normAutofit fontScale="92500"/>
          </a:bodyPr>
          <a:lstStyle/>
          <a:p>
            <a:r>
              <a:rPr lang="ru-RU" sz="2400" b="0" i="0" u="none" strike="noStrike" baseline="0" dirty="0">
                <a:latin typeface="TimesNewRoman"/>
              </a:rPr>
              <a:t>Под </a:t>
            </a:r>
            <a:r>
              <a:rPr lang="ru-RU" sz="2400" b="1" i="0" u="none" strike="noStrike" baseline="0" dirty="0">
                <a:latin typeface="TimesNewRoman,Bold"/>
              </a:rPr>
              <a:t>проблемой </a:t>
            </a:r>
            <a:r>
              <a:rPr lang="ru-RU" sz="2400" b="0" i="0" u="none" strike="noStrike" baseline="0" dirty="0">
                <a:latin typeface="TimesNewRoman"/>
              </a:rPr>
              <a:t>понимают сложную теоретическую или практическую</a:t>
            </a:r>
            <a:r>
              <a:rPr lang="en-US" sz="2400" b="0" i="0" u="none" strike="noStrike" baseline="0" dirty="0">
                <a:latin typeface="TimesNewRoman"/>
              </a:rPr>
              <a:t> </a:t>
            </a:r>
            <a:r>
              <a:rPr lang="ru-RU" sz="2400" b="0" i="0" u="none" strike="noStrike" baseline="0" dirty="0">
                <a:latin typeface="TimesNewRoman"/>
              </a:rPr>
              <a:t>задачу, способы решения которой неизвестны или известны не полностью.</a:t>
            </a:r>
          </a:p>
          <a:p>
            <a:r>
              <a:rPr lang="ru-RU" sz="2400" b="1" i="0" u="none" strike="noStrike" baseline="0" dirty="0">
                <a:latin typeface="TimesNewRoman,Bold"/>
              </a:rPr>
              <a:t>Гипотеза </a:t>
            </a:r>
            <a:r>
              <a:rPr lang="ru-RU" sz="2400" b="0" i="0" u="none" strike="noStrike" baseline="0" dirty="0">
                <a:latin typeface="TimesNewRoman"/>
              </a:rPr>
              <a:t>— это требующее проверки и доказательства предположение</a:t>
            </a:r>
            <a:r>
              <a:rPr lang="en-US" sz="2400" b="0" i="0" u="none" strike="noStrike" baseline="0" dirty="0">
                <a:latin typeface="TimesNewRoman"/>
              </a:rPr>
              <a:t> </a:t>
            </a:r>
            <a:r>
              <a:rPr lang="ru-RU" sz="2400" b="0" i="0" u="none" strike="noStrike" baseline="0" dirty="0">
                <a:latin typeface="TimesNewRoman"/>
              </a:rPr>
              <a:t>о причине, которая вызывает определенное следствие, о структуре исследуемых объектов и характере внутренних и внешних связей структурных элементов. Гипотеза является научной лишь в том случае, если она подтверждается фактами, и она может существовать лишь до тех пор, пока не противоречит достоверным фактам опыта, в противном случае она становится просто</a:t>
            </a:r>
            <a:r>
              <a:rPr lang="en-US" sz="2400" b="0" i="0" u="none" strike="noStrike" baseline="0" dirty="0">
                <a:latin typeface="TimesNewRoman"/>
              </a:rPr>
              <a:t> </a:t>
            </a:r>
            <a:r>
              <a:rPr lang="ru-RU" sz="2400" b="0" i="0" u="none" strike="noStrike" baseline="0" dirty="0">
                <a:latin typeface="TimesNewRoman"/>
              </a:rPr>
              <a:t>фикцией.</a:t>
            </a:r>
            <a:endParaRPr lang="LID4096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Формула вычислительные">
            <a:extLst>
              <a:ext uri="{FF2B5EF4-FFF2-40B4-BE49-F238E27FC236}">
                <a16:creationId xmlns:a16="http://schemas.microsoft.com/office/drawing/2014/main" id="{933A3965-00F3-781C-6106-0532787D5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097" r="29140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8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87E30-E0FD-D038-D6BA-E5C2A83F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5453" y="938464"/>
            <a:ext cx="6605337" cy="478856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Гипотеза верифицируется (проверяется) соответствующими фактами опыта, в особенности экспериментом, получая характер истины. Таким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образом, научная гипотеза должна отвечать следующим требованиям:</a:t>
            </a:r>
          </a:p>
          <a:p>
            <a:pPr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1) релевантности, т.е. относимости к фактам, на которые она опирается;</a:t>
            </a:r>
          </a:p>
          <a:p>
            <a:pPr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2) проверяемости опытным путем (исключение составляют непроверяемые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гипотезы);</a:t>
            </a:r>
          </a:p>
          <a:p>
            <a:pPr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3) совместимости с существующим научным знанием;</a:t>
            </a:r>
          </a:p>
          <a:p>
            <a:pPr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4) обладания объяснительной силой, т.е. из гипотезы должно выводиться некоторое количество подтверждающих ее фактов, следствий. Большей объяснительной силой будет обладать та гипотеза, из которой выводится наибольшее количество фактов;</a:t>
            </a:r>
          </a:p>
          <a:p>
            <a:pPr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5) простоты, т.е. она не должна содержать никаких произвольных допущений, субъективистских наслоений.</a:t>
            </a:r>
            <a:endParaRPr lang="LID4096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657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DD82D3-D002-45B0-B16A-82B3DA4EF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09C252-16FE-4557-AD6D-BB5CA7734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42052" y="1778497"/>
            <a:ext cx="0" cy="3200400"/>
          </a:xfrm>
          <a:prstGeom prst="line">
            <a:avLst/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007B0-6204-6612-C2BA-FED17AE2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248" y="405129"/>
            <a:ext cx="7571539" cy="5502377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800" b="0" i="0" u="none" strike="noStrike" baseline="0" dirty="0">
                <a:latin typeface="TimesNewRoman"/>
              </a:rPr>
              <a:t>Факты опыта какой-либо ограниченной научной области вместе с осуществленными, строго доказанными гипотезами, образуют теорию.</a:t>
            </a:r>
          </a:p>
          <a:p>
            <a:pPr>
              <a:lnSpc>
                <a:spcPct val="110000"/>
              </a:lnSpc>
            </a:pPr>
            <a:r>
              <a:rPr lang="ru-RU" sz="1800" b="0" i="0" u="none" strike="noStrike" baseline="0" dirty="0">
                <a:latin typeface="TimesNewRoman"/>
              </a:rPr>
              <a:t>Теория представляет собой целостную систему достоверных знаний.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Она является наиболее высокой формой обобщения и систематизации знаний.</a:t>
            </a:r>
            <a:endParaRPr lang="en-US" sz="1800" b="0" i="0" u="none" strike="noStrike" baseline="0" dirty="0">
              <a:latin typeface="TimesNewRoman"/>
            </a:endParaRPr>
          </a:p>
          <a:p>
            <a:pPr>
              <a:lnSpc>
                <a:spcPct val="110000"/>
              </a:lnSpc>
            </a:pPr>
            <a:r>
              <a:rPr lang="ru-RU" sz="1800" b="1" i="0" u="none" strike="noStrike" baseline="0" dirty="0">
                <a:latin typeface="TimesNewRoman,Bold"/>
              </a:rPr>
              <a:t>Теория </a:t>
            </a:r>
            <a:r>
              <a:rPr lang="ru-RU" sz="1800" b="0" i="0" u="none" strike="noStrike" baseline="0" dirty="0">
                <a:latin typeface="TimesNewRoman"/>
              </a:rPr>
              <a:t>— это учение об обобщенном опыте (практике), формулирующее научные принципы и методы, которые позволяют обобщить и познать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существующие процессы и явления, проанализировать действие на них разных факторов и предложить рекомендации по использованию их в практической деятельности людей.</a:t>
            </a:r>
          </a:p>
          <a:p>
            <a:pPr>
              <a:lnSpc>
                <a:spcPct val="110000"/>
              </a:lnSpc>
            </a:pPr>
            <a:r>
              <a:rPr lang="ru-RU" sz="1800" b="0" i="0" u="none" strike="noStrike" baseline="0" dirty="0">
                <a:latin typeface="TimesNewRoman"/>
              </a:rPr>
              <a:t>Теория не только описывает совокупность фактов, но и объясняет их,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т.е. выявляет происхождение и развитие явлений и процессов, их внутренние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и внешние связи, причинные и иные зависимости. Все содержащиеся в теории положения и выводы обоснованы, доказаны. Структуру теории образуют</a:t>
            </a:r>
            <a:r>
              <a:rPr lang="en-US" sz="1800" b="0" i="0" u="none" strike="noStrike" baseline="0" dirty="0">
                <a:latin typeface="TimesNewRoman"/>
              </a:rPr>
              <a:t> </a:t>
            </a:r>
            <a:r>
              <a:rPr lang="ru-RU" sz="1800" b="0" i="0" u="none" strike="noStrike" baseline="0" dirty="0">
                <a:latin typeface="TimesNewRoman"/>
              </a:rPr>
              <a:t>понятия, суждения, законы, научные положения, учения, идеи и другие элементы.</a:t>
            </a:r>
            <a:endParaRPr lang="LID4096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552793-7DFF-4EC7-AC69-D34A75D01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3861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6" descr="Школьный класс">
            <a:extLst>
              <a:ext uri="{FF2B5EF4-FFF2-40B4-BE49-F238E27FC236}">
                <a16:creationId xmlns:a16="http://schemas.microsoft.com/office/drawing/2014/main" id="{961C32CF-A0D2-D56E-B066-FE1663B05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6BC6E455-F9B1-22EC-C16B-A19FF1960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993" y="2002021"/>
            <a:ext cx="7667796" cy="4218303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ru-RU" sz="1600" b="1" i="0" u="none" strike="noStrike" baseline="0" dirty="0">
                <a:latin typeface="TimesNewRoman,Bold"/>
              </a:rPr>
              <a:t>Принцип </a:t>
            </a:r>
            <a:r>
              <a:rPr lang="ru-RU" sz="1600" b="0" i="0" u="none" strike="noStrike" baseline="0" dirty="0">
                <a:latin typeface="TimesNewRoman"/>
              </a:rPr>
              <a:t>— это сходные положения какой-либо отрасли науки. Они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являются начальной формой систематизации знаний (аксиомы евклидовой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геометрии, постулат Бора в квантовой механике и т. д.).</a:t>
            </a:r>
          </a:p>
          <a:p>
            <a:pPr algn="just">
              <a:lnSpc>
                <a:spcPct val="110000"/>
              </a:lnSpc>
            </a:pPr>
            <a:r>
              <a:rPr lang="ru-RU" sz="1600" b="1" i="0" u="none" strike="noStrike" baseline="0" dirty="0">
                <a:latin typeface="TimesNewRoman,Bold"/>
              </a:rPr>
              <a:t>Аксиома </a:t>
            </a:r>
            <a:r>
              <a:rPr lang="ru-RU" sz="1600" b="0" i="0" u="none" strike="noStrike" baseline="0" dirty="0">
                <a:latin typeface="TimesNewRoman"/>
              </a:rPr>
              <a:t>— это положение, которое является исходным, недоказуемым, и из которого по установленным правилам выводятся другие положения. Логическими аксиомами являются, например, закон тождества, закон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противоречия, закон исключения третьего.</a:t>
            </a:r>
          </a:p>
          <a:p>
            <a:pPr algn="just">
              <a:lnSpc>
                <a:spcPct val="110000"/>
              </a:lnSpc>
            </a:pPr>
            <a:r>
              <a:rPr lang="ru-RU" sz="1600" b="1" i="0" u="none" strike="noStrike" baseline="0" dirty="0">
                <a:latin typeface="TimesNewRoman,Bold"/>
              </a:rPr>
              <a:t>Закон </a:t>
            </a:r>
            <a:r>
              <a:rPr lang="ru-RU" sz="1600" b="0" i="0" u="none" strike="noStrike" baseline="0" dirty="0">
                <a:latin typeface="TimesNewRoman"/>
              </a:rPr>
              <a:t>— положение, выражающее всеобщий ход вещей в какой-либо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области; высказывание относительно того, каким образом что-либо является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необходимым или происходит с необходимостью. Законы объективны и выражают наиболее существенные, устойчивые, </a:t>
            </a:r>
            <a:r>
              <a:rPr lang="ru-RU" sz="1600" b="0" i="0" u="none" strike="noStrike" baseline="0" dirty="0" err="1">
                <a:latin typeface="TimesNewRoman"/>
              </a:rPr>
              <a:t>причи</a:t>
            </a:r>
            <a:r>
              <a:rPr lang="kk-KZ" sz="1600" dirty="0">
                <a:latin typeface="TimesNewRoman"/>
              </a:rPr>
              <a:t>н</a:t>
            </a:r>
            <a:r>
              <a:rPr lang="ru-RU" sz="1600" b="0" i="0" u="none" strike="noStrike" baseline="0" dirty="0">
                <a:latin typeface="TimesNewRoman"/>
              </a:rPr>
              <a:t>но обусловленные связи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и отношения между явлениями и процессами.</a:t>
            </a:r>
          </a:p>
          <a:p>
            <a:pPr algn="just">
              <a:lnSpc>
                <a:spcPct val="110000"/>
              </a:lnSpc>
            </a:pPr>
            <a:r>
              <a:rPr lang="ru-RU" sz="1600" b="0" i="0" u="none" strike="noStrike" baseline="0" dirty="0">
                <a:latin typeface="TimesNewRoman"/>
              </a:rPr>
              <a:t>Законы могут быть классифицированы по различным основаниям. Так,</a:t>
            </a:r>
            <a:r>
              <a:rPr lang="en-US" sz="1600" b="0" i="0" u="none" strike="noStrike" baseline="0" dirty="0">
                <a:latin typeface="TimesNewRoman"/>
              </a:rPr>
              <a:t> </a:t>
            </a:r>
            <a:r>
              <a:rPr lang="ru-RU" sz="1600" b="0" i="0" u="none" strike="noStrike" baseline="0" dirty="0">
                <a:latin typeface="TimesNewRoman"/>
              </a:rPr>
              <a:t>по основным сферам реальности можно выделить законы природы, общества, мышления и познания. По объему действия — всеобщие, общие и частные. Научный закон — это знание, формулируемое людьми в понятиях, которое, однако, имеет свое основание в природе, объективном мире.</a:t>
            </a:r>
            <a:endParaRPr lang="LID4096" sz="1600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48688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Sagona Extra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agona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3442</Words>
  <Application>Microsoft Office PowerPoint</Application>
  <PresentationFormat>Широкоэкранный</PresentationFormat>
  <Paragraphs>125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Arial,BoldItalic</vt:lpstr>
      <vt:lpstr>Calibri</vt:lpstr>
      <vt:lpstr>Sagona Book</vt:lpstr>
      <vt:lpstr>Sagona ExtraLight</vt:lpstr>
      <vt:lpstr>TimesNewRoman</vt:lpstr>
      <vt:lpstr>TimesNewRoman,Bold</vt:lpstr>
      <vt:lpstr>TimesNewRoman,Italic</vt:lpstr>
      <vt:lpstr>Wingdings</vt:lpstr>
      <vt:lpstr>RetrospectVTI</vt:lpstr>
      <vt:lpstr>Средства и методы научного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Структурными компонентами теоретического познания являются проблема, гипотеза и теория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общенаучных методов</vt:lpstr>
      <vt:lpstr>Презентация PowerPoint</vt:lpstr>
      <vt:lpstr>Презентация PowerPoint</vt:lpstr>
      <vt:lpstr>Общелогические методы</vt:lpstr>
      <vt:lpstr>Методы теоретического уровня</vt:lpstr>
      <vt:lpstr>Презентация PowerPoint</vt:lpstr>
      <vt:lpstr>Презентация PowerPoint</vt:lpstr>
      <vt:lpstr>Методы эмпирического уровня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Elmira Kartbayeva</dc:creator>
  <cp:lastModifiedBy>Elmira Kartbayeva</cp:lastModifiedBy>
  <cp:revision>2</cp:revision>
  <dcterms:created xsi:type="dcterms:W3CDTF">2024-10-28T07:42:34Z</dcterms:created>
  <dcterms:modified xsi:type="dcterms:W3CDTF">2024-10-28T09:24:54Z</dcterms:modified>
</cp:coreProperties>
</file>